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7620000" cx="10160000"/>
  <p:notesSz cx="7620000" cy="10160000"/>
  <p:embeddedFontLst>
    <p:embeddedFont>
      <p:font typeface="Proxima Nova"/>
      <p:regular r:id="rId35"/>
      <p:bold r:id="rId36"/>
      <p:italic r:id="rId37"/>
      <p:boldItalic r:id="rId38"/>
    </p:embeddedFont>
    <p:embeddedFont>
      <p:font typeface="Alfa Slab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roximaNova-italic.fntdata"/><Relationship Id="rId14" Type="http://schemas.openxmlformats.org/officeDocument/2006/relationships/slide" Target="slides/slide10.xml"/><Relationship Id="rId36" Type="http://schemas.openxmlformats.org/officeDocument/2006/relationships/font" Target="fonts/ProximaNova-bold.fntdata"/><Relationship Id="rId17" Type="http://schemas.openxmlformats.org/officeDocument/2006/relationships/slide" Target="slides/slide13.xml"/><Relationship Id="rId39" Type="http://schemas.openxmlformats.org/officeDocument/2006/relationships/font" Target="fonts/AlfaSlabOne-regular.fntdata"/><Relationship Id="rId16" Type="http://schemas.openxmlformats.org/officeDocument/2006/relationships/slide" Target="slides/slide12.xml"/><Relationship Id="rId38" Type="http://schemas.openxmlformats.org/officeDocument/2006/relationships/font" Target="fonts/ProximaNova-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270250" y="762000"/>
            <a:ext cx="5080250" cy="38099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62000" y="4826000"/>
            <a:ext cx="6096000" cy="45720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ximintegrated.com/en/app-notes/index.mvp/id/760" TargetMode="External"/><Relationship Id="rId3" Type="http://schemas.openxmlformats.org/officeDocument/2006/relationships/hyperlink" Target="https://www.maximintegrated.com/en/app-notes/index.mvp/id/76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1270250" y="762000"/>
            <a:ext cx="5080250" cy="3809999"/>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t/>
            </a:r>
            <a:endParaRPr sz="1466"/>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rPr lang="en-US">
                <a:latin typeface="Calibri"/>
                <a:ea typeface="Calibri"/>
                <a:cs typeface="Calibri"/>
                <a:sym typeface="Calibri"/>
              </a:rPr>
              <a:t>As concluded earlier maximum 5V is needed therefor 2 batteries in series are needed. A 2S battery-pack will range between 8.4V fully charged and 6V fully discharged. A DC/DC converter is therefor needed.</a:t>
            </a:r>
          </a:p>
          <a:p>
            <a:pPr lvl="0">
              <a:spcBef>
                <a:spcPts val="0"/>
              </a:spcBef>
              <a:buNone/>
            </a:pPr>
            <a:r>
              <a:rPr lang="en-US">
                <a:latin typeface="Calibri"/>
                <a:ea typeface="Calibri"/>
                <a:cs typeface="Calibri"/>
                <a:sym typeface="Calibri"/>
              </a:rPr>
              <a:t> </a:t>
            </a:r>
          </a:p>
          <a:p>
            <a:pPr lvl="0">
              <a:spcBef>
                <a:spcPts val="0"/>
              </a:spcBef>
              <a:buNone/>
            </a:pPr>
            <a:r>
              <a:rPr lang="en-US">
                <a:latin typeface="Calibri"/>
                <a:ea typeface="Calibri"/>
                <a:cs typeface="Calibri"/>
                <a:sym typeface="Calibri"/>
              </a:rPr>
              <a:t>Recharging batteries has to occur under certain temperature conditions. Charging below 0°C causes lithium plating on the cobalt electrodes. If the temperature rises more than 10°C the battery will take damage and its capacity will be reduced. Cell balancing during charge to ensure both batteries are at the same state of charge.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a:t>
            </a:r>
          </a:p>
          <a:p>
            <a:pPr lvl="0">
              <a:spcBef>
                <a:spcPts val="0"/>
              </a:spcBef>
              <a:buNone/>
            </a:pPr>
            <a:r>
              <a:rPr lang="en-US">
                <a:latin typeface="Calibri"/>
                <a:ea typeface="Calibri"/>
                <a:cs typeface="Calibri"/>
                <a:sym typeface="Calibri"/>
              </a:rPr>
              <a:t> </a:t>
            </a:r>
          </a:p>
          <a:p>
            <a:pPr lvl="0">
              <a:spcBef>
                <a:spcPts val="0"/>
              </a:spcBef>
              <a:buNone/>
            </a:pPr>
            <a:r>
              <a:rPr lang="en-US">
                <a:latin typeface="Calibri"/>
                <a:ea typeface="Calibri"/>
                <a:cs typeface="Calibri"/>
                <a:sym typeface="Calibri"/>
              </a:rPr>
              <a:t>During discharge four faults may occur. Active balancing ensures that one or more batteries in a pack is not depleted before the others. Detecting and acting on under voltage and over current to protect the battery from operating outside of its capabilities.</a:t>
            </a:r>
          </a:p>
          <a:p>
            <a:pPr lvl="0">
              <a:spcBef>
                <a:spcPts val="0"/>
              </a:spcBef>
              <a:buNone/>
            </a:pPr>
            <a:r>
              <a:rPr lang="en-US">
                <a:latin typeface="Calibri"/>
                <a:ea typeface="Calibri"/>
                <a:cs typeface="Calibri"/>
                <a:sym typeface="Calibri"/>
              </a:rPr>
              <a:t> </a:t>
            </a:r>
          </a:p>
          <a:p>
            <a:pPr lvl="0">
              <a:spcBef>
                <a:spcPts val="0"/>
              </a:spcBef>
              <a:buNone/>
            </a:pPr>
            <a:r>
              <a:rPr lang="en-US">
                <a:latin typeface="Calibri"/>
                <a:ea typeface="Calibri"/>
                <a:cs typeface="Calibri"/>
                <a:sym typeface="Calibri"/>
              </a:rPr>
              <a:t>By monitoring the batteries state of charge (battery %) the user will know how much longer the product will function before the next recharge. "The simplest approach to state of charge computation is coulomb counting, or amp-hour integration. Simply put, the battery current, divided by the battery capacity, is equal to the rate of change in SOC."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 </a:t>
            </a:r>
          </a:p>
          <a:p>
            <a:pPr lvl="0" rtl="0">
              <a:spcBef>
                <a:spcPts val="0"/>
              </a:spcBef>
              <a:buNone/>
            </a:pPr>
            <a:r>
              <a:t/>
            </a:r>
            <a:endParaRPr sz="1466"/>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a:latin typeface="Calibri"/>
                <a:ea typeface="Calibri"/>
                <a:cs typeface="Calibri"/>
                <a:sym typeface="Calibri"/>
              </a:rPr>
              <a:t>As concluded earlier maximum 5V is needed therefor 2 batteries in series are needed. A 2S battery-pack will range between 8.4V fully charged and 6V fully discharged. A DC/DC converter is therefor needed.</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Recharging batteries has to occur under certain temperature conditions. Charging below 0°C causes lithium plating on the cobalt electrodes. If the temperature rises more than 10°C the battery will take damage and its capacity will be reduced. Cell balancing during charge to ensure both batteries are at the same state of charge.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During discharge four faults may occur. Active balancing ensures that one or more batteries in a pack is not depleted before the others. Detecting and acting on under voltage and over current to protect the battery from operating outside of its capabilities.</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By monitoring the batteries state of charge (battery %) the user will know how much longer the product will function before the next recharge. "The simplest approach to state of charge computation is coulomb counting, or amp-hour integration. Simply put, the battery current, divided by the battery capacity, is equal to the rate of change in SOC."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 </a:t>
            </a:r>
          </a:p>
          <a:p>
            <a:pPr lvl="0" rtl="0">
              <a:spcBef>
                <a:spcPts val="0"/>
              </a:spcBef>
              <a:buNone/>
            </a:pPr>
            <a:r>
              <a:t/>
            </a:r>
            <a:endParaRPr sz="1466"/>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a:latin typeface="Calibri"/>
                <a:ea typeface="Calibri"/>
                <a:cs typeface="Calibri"/>
                <a:sym typeface="Calibri"/>
              </a:rPr>
              <a:t>As concluded earlier maximum 5V is needed therefor 2 batteries in series are needed. A 2S battery-pack will range between 8.4V fully charged and 6V fully discharged. A DC/DC converter is therefor needed.</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Recharging batteries has to occur under certain temperature conditions. Charging below 0°C causes lithium plating on the cobalt electrodes. If the temperature rises more than 10°C the battery will take damage and its capacity will be reduced. Cell balancing during charge to ensure both batteries are at the same state of charge.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During discharge four faults may occur. Active balancing ensures that one or more batteries in a pack is not depleted before the others. Detecting and acting on under voltage and over current to protect the battery from operating outside of its capabilities.</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By monitoring the batteries state of charge (battery %) the user will know how much longer the product will function before the next recharge. "The simplest approach to state of charge computation is coulomb counting, or amp-hour integration. Simply put, the battery current, divided by the battery capacity, is equal to the rate of change in SOC."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 </a:t>
            </a:r>
          </a:p>
          <a:p>
            <a:pPr lvl="0" rtl="0">
              <a:spcBef>
                <a:spcPts val="0"/>
              </a:spcBef>
              <a:buNone/>
            </a:pPr>
            <a:r>
              <a:t/>
            </a:r>
            <a:endParaRPr sz="1466"/>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a:latin typeface="Calibri"/>
                <a:ea typeface="Calibri"/>
                <a:cs typeface="Calibri"/>
                <a:sym typeface="Calibri"/>
              </a:rPr>
              <a:t>As concluded earlier maximum 5V is needed therefor 2 batteries in series are needed. A 2S battery-pack will range between 8.4V fully charged and 6V fully discharged. A DC/DC converter is therefor needed.</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Recharging batteries has to occur under certain temperature conditions. Charging below 0°C causes lithium plating on the cobalt electrodes. If the temperature rises more than 10°C the battery will take damage and its capacity will be reduced. Cell balancing during charge to ensure both batteries are at the same state of charge.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During discharge four faults may occur. Active balancing ensures that one or more batteries in a pack is not depleted before the others. Detecting and acting on under voltage and over current to protect the battery from operating outside of its capabilities.</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By monitoring the batteries state of charge (battery %) the user will know how much longer the product will function before the next recharge. "The simplest approach to state of charge computation is coulomb counting, or amp-hour integration. Simply put, the battery current, divided by the battery capacity, is equal to the rate of change in SOC."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 </a:t>
            </a:r>
          </a:p>
          <a:p>
            <a:pPr lvl="0" rtl="0">
              <a:spcBef>
                <a:spcPts val="0"/>
              </a:spcBef>
              <a:buNone/>
            </a:pPr>
            <a:r>
              <a:t/>
            </a:r>
            <a:endParaRPr sz="1466"/>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a:latin typeface="Calibri"/>
                <a:ea typeface="Calibri"/>
                <a:cs typeface="Calibri"/>
                <a:sym typeface="Calibri"/>
              </a:rPr>
              <a:t>As concluded earlier maximum 5V is needed therefor 2 batteries in series are needed. A 2S battery-pack will range between 8.4V fully charged and 6V fully discharged. A DC/DC converter is therefor needed.</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Recharging batteries has to occur under certain temperature conditions. Charging below 0°C causes lithium plating on the cobalt electrodes. If the temperature rises more than 10°C the battery will take damage and its capacity will be reduced. Cell balancing during charge to ensure both batteries are at the same state of charge.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During discharge four faults may occur. Active balancing ensures that one or more batteries in a pack is not depleted before the others. Detecting and acting on under voltage and over current to protect the battery from operating outside of its capabilities.</a:t>
            </a:r>
          </a:p>
          <a:p>
            <a:pPr lvl="0" rtl="0">
              <a:spcBef>
                <a:spcPts val="0"/>
              </a:spcBef>
              <a:buNone/>
            </a:pPr>
            <a:r>
              <a:rPr lang="en-US">
                <a:latin typeface="Calibri"/>
                <a:ea typeface="Calibri"/>
                <a:cs typeface="Calibri"/>
                <a:sym typeface="Calibri"/>
              </a:rPr>
              <a:t> </a:t>
            </a:r>
          </a:p>
          <a:p>
            <a:pPr lvl="0" rtl="0">
              <a:spcBef>
                <a:spcPts val="0"/>
              </a:spcBef>
              <a:buNone/>
            </a:pPr>
            <a:r>
              <a:rPr lang="en-US">
                <a:latin typeface="Calibri"/>
                <a:ea typeface="Calibri"/>
                <a:cs typeface="Calibri"/>
                <a:sym typeface="Calibri"/>
              </a:rPr>
              <a:t>By monitoring the batteries state of charge (battery %) the user will know how much longer the product will function before the next recharge. "The simplest approach to state of charge computation is coulomb counting, or amp-hour integration. Simply put, the battery current, divided by the battery capacity, is equal to the rate of change in SOC." -Weicker, P. (2014). </a:t>
            </a:r>
            <a:r>
              <a:rPr i="1" lang="en-US">
                <a:latin typeface="Calibri"/>
                <a:ea typeface="Calibri"/>
                <a:cs typeface="Calibri"/>
                <a:sym typeface="Calibri"/>
              </a:rPr>
              <a:t>A Systems Approach to Lithium-ion Battery Management</a:t>
            </a:r>
            <a:r>
              <a:rPr lang="en-US">
                <a:latin typeface="Calibri"/>
                <a:ea typeface="Calibri"/>
                <a:cs typeface="Calibri"/>
                <a:sym typeface="Calibri"/>
              </a:rPr>
              <a:t>. Boston: Artech House. </a:t>
            </a:r>
          </a:p>
          <a:p>
            <a:pPr lvl="0" rtl="0">
              <a:spcBef>
                <a:spcPts val="0"/>
              </a:spcBef>
              <a:buNone/>
            </a:pPr>
            <a:r>
              <a:t/>
            </a:r>
            <a:endParaRPr sz="1466"/>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rPr lang="en-US">
                <a:latin typeface="Calibri"/>
                <a:ea typeface="Calibri"/>
                <a:cs typeface="Calibri"/>
                <a:sym typeface="Calibri"/>
              </a:rPr>
              <a:t>Using the GPS when determining the position of the user will result in nonlinear equations, hence the Extended Kalman Filter has to be applied. Since the GPS will use four satellites we will get four different nonlinear equations to solve. Solving them will then provide the states that we are looking for</a:t>
            </a:r>
          </a:p>
          <a:p>
            <a:pPr lvl="0">
              <a:spcBef>
                <a:spcPts val="0"/>
              </a:spcBef>
              <a:buNone/>
            </a:pPr>
            <a:r>
              <a:t/>
            </a:r>
            <a:endParaRPr>
              <a:latin typeface="Calibri"/>
              <a:ea typeface="Calibri"/>
              <a:cs typeface="Calibri"/>
              <a:sym typeface="Calibri"/>
            </a:endParaRPr>
          </a:p>
          <a:p>
            <a:pPr lvl="0" rtl="0">
              <a:spcBef>
                <a:spcPts val="0"/>
              </a:spcBef>
              <a:buNone/>
            </a:pPr>
            <a:r>
              <a:t/>
            </a:r>
            <a:endParaRPr sz="1466"/>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rPr lang="en-US" sz="1200"/>
              <a:t>Where the Pseudorange is the distance between the satellite and the user,  The position in the input are cartesian coordinates from the satellite.  </a:t>
            </a:r>
          </a:p>
          <a:p>
            <a:pPr lvl="0">
              <a:spcBef>
                <a:spcPts val="0"/>
              </a:spcBef>
              <a:buNone/>
            </a:pPr>
            <a:r>
              <a:t/>
            </a:r>
            <a:endParaRPr sz="1200"/>
          </a:p>
          <a:p>
            <a:pPr lvl="0">
              <a:spcBef>
                <a:spcPts val="0"/>
              </a:spcBef>
              <a:buNone/>
            </a:pPr>
            <a:r>
              <a:rPr lang="en-US" sz="1200"/>
              <a:t>The figure above shows that the coordinate system [north, east, up] are slaved to [X, Y, Z],  the satellites uses the [X, Y, Z] and the user uses [north, east, up]. </a:t>
            </a:r>
          </a:p>
          <a:p>
            <a:pPr lvl="0">
              <a:spcBef>
                <a:spcPts val="0"/>
              </a:spcBef>
              <a:buNone/>
            </a:pPr>
            <a:r>
              <a:t/>
            </a:r>
            <a:endParaRPr sz="1200"/>
          </a:p>
          <a:p>
            <a:pPr lvl="0">
              <a:spcBef>
                <a:spcPts val="0"/>
              </a:spcBef>
              <a:buNone/>
            </a:pPr>
            <a:r>
              <a:rPr lang="en-US" sz="1200">
                <a:latin typeface="Calibri"/>
                <a:ea typeface="Calibri"/>
                <a:cs typeface="Calibri"/>
                <a:sym typeface="Calibri"/>
              </a:rPr>
              <a:t>Some fundamental physics to solve positioning and velocity.</a:t>
            </a:r>
          </a:p>
          <a:p>
            <a:pPr lvl="0">
              <a:spcBef>
                <a:spcPts val="0"/>
              </a:spcBef>
              <a:buNone/>
            </a:pPr>
            <a:r>
              <a:rPr lang="en-US" sz="1200">
                <a:latin typeface="Calibri"/>
                <a:ea typeface="Calibri"/>
                <a:cs typeface="Calibri"/>
                <a:sym typeface="Calibri"/>
              </a:rPr>
              <a:t> </a:t>
            </a:r>
          </a:p>
          <a:p>
            <a:pPr lvl="0">
              <a:spcBef>
                <a:spcPts val="0"/>
              </a:spcBef>
              <a:buNone/>
            </a:pPr>
            <a:r>
              <a:rPr lang="en-US" sz="1200">
                <a:latin typeface="Calibri"/>
                <a:ea typeface="Calibri"/>
                <a:cs typeface="Calibri"/>
                <a:sym typeface="Calibri"/>
              </a:rPr>
              <a:t>P_new=P_old + dt*V_old</a:t>
            </a:r>
          </a:p>
          <a:p>
            <a:pPr lvl="0">
              <a:spcBef>
                <a:spcPts val="0"/>
              </a:spcBef>
              <a:buNone/>
            </a:pPr>
            <a:r>
              <a:rPr lang="en-US" sz="1200">
                <a:latin typeface="Calibri"/>
                <a:ea typeface="Calibri"/>
                <a:cs typeface="Calibri"/>
                <a:sym typeface="Calibri"/>
              </a:rPr>
              <a:t>V_new=V_new</a:t>
            </a:r>
          </a:p>
          <a:p>
            <a:pPr lvl="0">
              <a:spcBef>
                <a:spcPts val="0"/>
              </a:spcBef>
              <a:buNone/>
            </a:pPr>
            <a:r>
              <a:rPr lang="en-US" sz="1200">
                <a:latin typeface="Calibri"/>
                <a:ea typeface="Calibri"/>
                <a:cs typeface="Calibri"/>
                <a:sym typeface="Calibri"/>
              </a:rPr>
              <a:t> </a:t>
            </a:r>
          </a:p>
          <a:p>
            <a:pPr lvl="0">
              <a:spcBef>
                <a:spcPts val="0"/>
              </a:spcBef>
              <a:buNone/>
            </a:pPr>
            <a:r>
              <a:rPr lang="en-US" sz="1200">
                <a:latin typeface="Calibri"/>
                <a:ea typeface="Calibri"/>
                <a:cs typeface="Calibri"/>
                <a:sym typeface="Calibri"/>
              </a:rPr>
              <a:t>The above equations are the only we need to solve our position and velocity problem in the three different direction, hence the state matrix will be</a:t>
            </a:r>
          </a:p>
          <a:p>
            <a:pPr lvl="0" rtl="0">
              <a:spcBef>
                <a:spcPts val="0"/>
              </a:spcBef>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rPr lang="en-US" sz="1200"/>
              <a:t> </a:t>
            </a:r>
          </a:p>
          <a:p>
            <a:pPr lvl="0">
              <a:spcBef>
                <a:spcPts val="0"/>
              </a:spcBef>
              <a:buNone/>
            </a:pPr>
            <a:r>
              <a:rPr lang="en-US" sz="1200"/>
              <a:t>The figure above shows the position in mean square error in x,y ,z direction, respectively when the velocity is constant.</a:t>
            </a:r>
          </a:p>
          <a:p>
            <a:pPr lvl="0" rtl="0">
              <a:spcBef>
                <a:spcPts val="0"/>
              </a:spcBef>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270250" y="762000"/>
            <a:ext cx="5080250" cy="3809999"/>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t/>
            </a:r>
            <a:endParaRPr sz="1466"/>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lnSpc>
                <a:spcPct val="115000"/>
              </a:lnSpc>
              <a:spcBef>
                <a:spcPts val="500"/>
              </a:spcBef>
              <a:spcAft>
                <a:spcPts val="500"/>
              </a:spcAft>
              <a:buNone/>
            </a:pPr>
            <a:r>
              <a:rPr lang="en-US">
                <a:latin typeface="Calibri"/>
                <a:ea typeface="Calibri"/>
                <a:cs typeface="Calibri"/>
                <a:sym typeface="Calibri"/>
              </a:rPr>
              <a:t>One of the measurements that is needed is the force exerted at the centerboard. The goal is to get a reading of how much forces there is on the board and to measure this properly we have taken the approach of implementing strain gauges. Some research according strain gauges has been done during the week.</a:t>
            </a:r>
          </a:p>
          <a:p>
            <a:pPr lvl="0" rtl="0">
              <a:lnSpc>
                <a:spcPct val="115000"/>
              </a:lnSpc>
              <a:spcBef>
                <a:spcPts val="500"/>
              </a:spcBef>
              <a:spcAft>
                <a:spcPts val="500"/>
              </a:spcAft>
              <a:buNone/>
            </a:pPr>
            <a:r>
              <a:rPr lang="en-US">
                <a:latin typeface="Calibri"/>
                <a:ea typeface="Calibri"/>
                <a:cs typeface="Calibri"/>
                <a:sym typeface="Calibri"/>
              </a:rPr>
              <a:t> </a:t>
            </a:r>
          </a:p>
          <a:p>
            <a:pPr lvl="0" rtl="0">
              <a:lnSpc>
                <a:spcPct val="115000"/>
              </a:lnSpc>
              <a:spcBef>
                <a:spcPts val="500"/>
              </a:spcBef>
              <a:spcAft>
                <a:spcPts val="500"/>
              </a:spcAft>
              <a:buNone/>
            </a:pPr>
            <a:r>
              <a:rPr lang="en-US">
                <a:latin typeface="Calibri"/>
                <a:ea typeface="Calibri"/>
                <a:cs typeface="Calibri"/>
                <a:sym typeface="Calibri"/>
              </a:rPr>
              <a:t>The implementation:</a:t>
            </a:r>
          </a:p>
          <a:p>
            <a:pPr lvl="0" rtl="0">
              <a:lnSpc>
                <a:spcPct val="115000"/>
              </a:lnSpc>
              <a:spcBef>
                <a:spcPts val="500"/>
              </a:spcBef>
              <a:spcAft>
                <a:spcPts val="500"/>
              </a:spcAft>
              <a:buNone/>
            </a:pPr>
            <a:r>
              <a:rPr lang="en-US">
                <a:latin typeface="Calibri"/>
                <a:ea typeface="Calibri"/>
                <a:cs typeface="Calibri"/>
                <a:sym typeface="Calibri"/>
              </a:rPr>
              <a:t>By looking at some different solutions there is not any other solutions that we found that might be as clean looking and prominent/promising as this approach. The solutions that required the sensors to be mounted on the outside or in parts that would be in danger if a crash might occur was scratched. Every solution is mandatory to be waterproof and sealed properly from the harsh environment that this system has as its home turf.  Which makes our approach a great solution.</a:t>
            </a:r>
          </a:p>
          <a:p>
            <a:pPr lvl="0" rtl="0">
              <a:lnSpc>
                <a:spcPct val="115000"/>
              </a:lnSpc>
              <a:spcBef>
                <a:spcPts val="500"/>
              </a:spcBef>
              <a:spcAft>
                <a:spcPts val="500"/>
              </a:spcAft>
              <a:buNone/>
            </a:pPr>
            <a:r>
              <a:rPr lang="en-US">
                <a:latin typeface="Calibri"/>
                <a:ea typeface="Calibri"/>
                <a:cs typeface="Calibri"/>
                <a:sym typeface="Calibri"/>
              </a:rPr>
              <a:t>The board itself will not be disassembled in any major part of way. Meaning that our approach doesn’t need any modifications to the board itself. This has been our goal and the approach we choose to go. Modifications in the mounting plate is the way to go, the other solutions we thought about is either way more difficult to apply and mount or more complex.</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The prototype:</a:t>
            </a:r>
          </a:p>
          <a:p>
            <a:pPr lvl="0" rtl="0">
              <a:lnSpc>
                <a:spcPct val="115000"/>
              </a:lnSpc>
              <a:spcBef>
                <a:spcPts val="500"/>
              </a:spcBef>
              <a:spcAft>
                <a:spcPts val="500"/>
              </a:spcAft>
              <a:buNone/>
            </a:pPr>
            <a:r>
              <a:rPr lang="en-US">
                <a:latin typeface="Calibri"/>
                <a:ea typeface="Calibri"/>
                <a:cs typeface="Calibri"/>
                <a:sym typeface="Calibri"/>
              </a:rPr>
              <a:t>To implement the gauges, we have made a prototype to show how the measurements will be made. The prototype is a bit bigger than the intended solution for this project but it's good to see how it would be constructed. The function is easy to understand. The board goes on the outside and can easily slide up and down past this ball.  The ball itself is kept inside this small area where it can move in and out. The force is then measured at the back where there will be a plate. The deflection of this plate which will be the origin to the strain will be measured through strain gauges.</a:t>
            </a:r>
          </a:p>
          <a:p>
            <a:pPr lvl="0" rtl="0">
              <a:lnSpc>
                <a:spcPct val="115000"/>
              </a:lnSpc>
              <a:spcBef>
                <a:spcPts val="500"/>
              </a:spcBef>
              <a:spcAft>
                <a:spcPts val="500"/>
              </a:spcAft>
              <a:buNone/>
            </a:pPr>
            <a:r>
              <a:rPr lang="en-US">
                <a:latin typeface="Calibri"/>
                <a:ea typeface="Calibri"/>
                <a:cs typeface="Calibri"/>
                <a:sym typeface="Calibri"/>
              </a:rPr>
              <a:t>The gauge itself will measure a small difference in resistance. This small difference is most likely going to be difficult to measure without any amplifying circuit connected. With a such small signal the system might have issues with noise. Another problem is that the signal might drift, and therefore make different measurements as the circuit is running. And finally, with the signal getting amplified with a big amount the result may be off by a large amount.</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This way of implementing strain gauges were our first idea. </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The main case for this strategy was that in the start of this project these gauges were supplied to us, as a leftover from the last group. With this implementation, we could already start working on a prototype and get a small head start in the project. But as some research shows, it is a more difficult way to solve this problem and it would take bit more work and some sensitive circuits to measure the force. The gauges also need to be stuck in place using some specific glue and can easily be done incorrectly and therefore prevent good measurements. </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t/>
            </a:r>
            <a:endParaRPr>
              <a:latin typeface="Calibri"/>
              <a:ea typeface="Calibri"/>
              <a:cs typeface="Calibri"/>
              <a:sym typeface="Calibri"/>
            </a:endParaRPr>
          </a:p>
          <a:p>
            <a:pPr lvl="0" rtl="0">
              <a:spcBef>
                <a:spcPts val="0"/>
              </a:spcBef>
              <a:buNone/>
            </a:pPr>
            <a:r>
              <a:t/>
            </a:r>
            <a:endParaRPr sz="1466"/>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lnSpc>
                <a:spcPct val="115000"/>
              </a:lnSpc>
              <a:spcBef>
                <a:spcPts val="500"/>
              </a:spcBef>
              <a:spcAft>
                <a:spcPts val="500"/>
              </a:spcAft>
              <a:buNone/>
            </a:pPr>
            <a:r>
              <a:rPr lang="en-US">
                <a:latin typeface="Calibri"/>
                <a:ea typeface="Calibri"/>
                <a:cs typeface="Calibri"/>
                <a:sym typeface="Calibri"/>
              </a:rPr>
              <a:t>One of the measurements that is needed is the force exerted at the centerboard. The goal is to get a reading of how much forces there is on the board and to measure this properly we have taken the approach of implementing strain gauges. Some research according strain gauges has been done during the week.</a:t>
            </a:r>
          </a:p>
          <a:p>
            <a:pPr lvl="0" rtl="0">
              <a:lnSpc>
                <a:spcPct val="115000"/>
              </a:lnSpc>
              <a:spcBef>
                <a:spcPts val="500"/>
              </a:spcBef>
              <a:spcAft>
                <a:spcPts val="500"/>
              </a:spcAft>
              <a:buNone/>
            </a:pPr>
            <a:r>
              <a:rPr lang="en-US">
                <a:latin typeface="Calibri"/>
                <a:ea typeface="Calibri"/>
                <a:cs typeface="Calibri"/>
                <a:sym typeface="Calibri"/>
              </a:rPr>
              <a:t> </a:t>
            </a:r>
          </a:p>
          <a:p>
            <a:pPr lvl="0" rtl="0">
              <a:lnSpc>
                <a:spcPct val="115000"/>
              </a:lnSpc>
              <a:spcBef>
                <a:spcPts val="500"/>
              </a:spcBef>
              <a:spcAft>
                <a:spcPts val="500"/>
              </a:spcAft>
              <a:buNone/>
            </a:pPr>
            <a:r>
              <a:rPr lang="en-US">
                <a:latin typeface="Calibri"/>
                <a:ea typeface="Calibri"/>
                <a:cs typeface="Calibri"/>
                <a:sym typeface="Calibri"/>
              </a:rPr>
              <a:t>The implementation:</a:t>
            </a:r>
          </a:p>
          <a:p>
            <a:pPr lvl="0" rtl="0">
              <a:lnSpc>
                <a:spcPct val="115000"/>
              </a:lnSpc>
              <a:spcBef>
                <a:spcPts val="500"/>
              </a:spcBef>
              <a:spcAft>
                <a:spcPts val="500"/>
              </a:spcAft>
              <a:buNone/>
            </a:pPr>
            <a:r>
              <a:rPr lang="en-US">
                <a:latin typeface="Calibri"/>
                <a:ea typeface="Calibri"/>
                <a:cs typeface="Calibri"/>
                <a:sym typeface="Calibri"/>
              </a:rPr>
              <a:t>By looking at some different solutions there is not any other solutions that we found that might be as clean looking and prominent/promising as this approach. The solutions that required the sensors to be mounted on the outside or in parts that would be in danger if a crash might occur was scratched. Every solution is mandatory to be waterproof and sealed properly from the harsh environment that this system has as its home turf.  Which makes our approach a great solution.</a:t>
            </a:r>
          </a:p>
          <a:p>
            <a:pPr lvl="0" rtl="0">
              <a:lnSpc>
                <a:spcPct val="115000"/>
              </a:lnSpc>
              <a:spcBef>
                <a:spcPts val="500"/>
              </a:spcBef>
              <a:spcAft>
                <a:spcPts val="500"/>
              </a:spcAft>
              <a:buNone/>
            </a:pPr>
            <a:r>
              <a:rPr lang="en-US">
                <a:latin typeface="Calibri"/>
                <a:ea typeface="Calibri"/>
                <a:cs typeface="Calibri"/>
                <a:sym typeface="Calibri"/>
              </a:rPr>
              <a:t>The board itself will not be disassembled in any major part of way. Meaning that our approach doesn’t need any modifications to the board itself. This has been our goal and the approach we choose to go. Modifications in the mounting plate is the way to go, the other solutions we thought about is either way more difficult to apply and mount or more complex.</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The prototype:</a:t>
            </a:r>
          </a:p>
          <a:p>
            <a:pPr lvl="0" rtl="0">
              <a:lnSpc>
                <a:spcPct val="115000"/>
              </a:lnSpc>
              <a:spcBef>
                <a:spcPts val="500"/>
              </a:spcBef>
              <a:spcAft>
                <a:spcPts val="500"/>
              </a:spcAft>
              <a:buNone/>
            </a:pPr>
            <a:r>
              <a:rPr lang="en-US">
                <a:latin typeface="Calibri"/>
                <a:ea typeface="Calibri"/>
                <a:cs typeface="Calibri"/>
                <a:sym typeface="Calibri"/>
              </a:rPr>
              <a:t>To implement the gauges, we have made a prototype to show how the measurements will be made. The prototype is a bit bigger than the intended solution for this project but it's good to see how it would be constructed. The function is easy to understand. The board goes on the outside and can easily slide up and down past this ball.  The ball itself is kept inside this small area where it can move in and out. The force is then measured at the back where there will be a plate. The deflection of this plate which will be the origin to the strain will be measured through strain gauges.</a:t>
            </a:r>
          </a:p>
          <a:p>
            <a:pPr lvl="0" rtl="0">
              <a:lnSpc>
                <a:spcPct val="115000"/>
              </a:lnSpc>
              <a:spcBef>
                <a:spcPts val="500"/>
              </a:spcBef>
              <a:spcAft>
                <a:spcPts val="500"/>
              </a:spcAft>
              <a:buNone/>
            </a:pPr>
            <a:r>
              <a:rPr lang="en-US">
                <a:latin typeface="Calibri"/>
                <a:ea typeface="Calibri"/>
                <a:cs typeface="Calibri"/>
                <a:sym typeface="Calibri"/>
              </a:rPr>
              <a:t>The gauge itself will measure a small difference in resistance. This small difference is most likely going to be difficult to measure without any amplifying circuit connected. With a such small signal the system might have issues with noise. Another problem is that the signal might drift, and therefore make different measurements as the circuit is running. And finally, with the signal getting amplified with a big amount the result may be off by a large amount.</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This way of implementing strain gauges were our first idea. </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rPr lang="en-US">
                <a:latin typeface="Calibri"/>
                <a:ea typeface="Calibri"/>
                <a:cs typeface="Calibri"/>
                <a:sym typeface="Calibri"/>
              </a:rPr>
              <a:t>The main case for this strategy was that in the start of this project these gauges were supplied to us, as a leftover from the last group. With this implementation, we could already start working on a prototype and get a small head start in the project. But as some research shows, it is a more difficult way to solve this problem and it would take bit more work and some sensitive circuits to measure the force. The gauges also need to be stuck in place using some specific glue and can easily be done incorrectly and therefore prevent good measurements. </a:t>
            </a:r>
          </a:p>
          <a:p>
            <a:pPr lvl="0" rtl="0">
              <a:lnSpc>
                <a:spcPct val="115000"/>
              </a:lnSpc>
              <a:spcBef>
                <a:spcPts val="500"/>
              </a:spcBef>
              <a:spcAft>
                <a:spcPts val="500"/>
              </a:spcAft>
              <a:buNone/>
            </a:pPr>
            <a:r>
              <a:t/>
            </a:r>
            <a:endParaRPr>
              <a:latin typeface="Calibri"/>
              <a:ea typeface="Calibri"/>
              <a:cs typeface="Calibri"/>
              <a:sym typeface="Calibri"/>
            </a:endParaRPr>
          </a:p>
          <a:p>
            <a:pPr lvl="0" rtl="0">
              <a:lnSpc>
                <a:spcPct val="115000"/>
              </a:lnSpc>
              <a:spcBef>
                <a:spcPts val="500"/>
              </a:spcBef>
              <a:spcAft>
                <a:spcPts val="500"/>
              </a:spcAft>
              <a:buNone/>
            </a:pPr>
            <a:r>
              <a:t/>
            </a:r>
            <a:endParaRPr>
              <a:latin typeface="Calibri"/>
              <a:ea typeface="Calibri"/>
              <a:cs typeface="Calibri"/>
              <a:sym typeface="Calibri"/>
            </a:endParaRPr>
          </a:p>
          <a:p>
            <a:pPr lvl="0" rtl="0">
              <a:spcBef>
                <a:spcPts val="0"/>
              </a:spcBef>
              <a:buNone/>
            </a:pPr>
            <a:r>
              <a:t/>
            </a:r>
            <a:endParaRPr sz="1466"/>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lnSpc>
                <a:spcPct val="115000"/>
              </a:lnSpc>
              <a:spcBef>
                <a:spcPts val="500"/>
              </a:spcBef>
              <a:spcAft>
                <a:spcPts val="500"/>
              </a:spcAft>
              <a:buNone/>
            </a:pPr>
            <a:r>
              <a:rPr lang="en-US">
                <a:latin typeface="Calibri"/>
                <a:ea typeface="Calibri"/>
                <a:cs typeface="Calibri"/>
                <a:sym typeface="Calibri"/>
              </a:rPr>
              <a:t>New idea:</a:t>
            </a:r>
          </a:p>
          <a:p>
            <a:pPr lvl="0" rtl="0">
              <a:lnSpc>
                <a:spcPct val="115000"/>
              </a:lnSpc>
              <a:spcBef>
                <a:spcPts val="500"/>
              </a:spcBef>
              <a:spcAft>
                <a:spcPts val="500"/>
              </a:spcAft>
              <a:buNone/>
            </a:pPr>
            <a:r>
              <a:rPr lang="en-US">
                <a:latin typeface="Calibri"/>
                <a:ea typeface="Calibri"/>
                <a:cs typeface="Calibri"/>
                <a:sym typeface="Calibri"/>
              </a:rPr>
              <a:t>With those things considered we looked onto load cells, which is a sensor which also utilizes strain gauges to measuring forces. The difference is that the gauges are already implemented in the sensor. The difference in our prototype is instead of having a steel plate we can build it with a piece of plastic or rubber so the force is distributed to the sensor. By implementing this sensor, we will probably save time in troubleshooting. And by having a sensor unit, the modified mounting plate will be easier to produce. </a:t>
            </a:r>
          </a:p>
          <a:p>
            <a:pPr lvl="0" rtl="0">
              <a:lnSpc>
                <a:spcPct val="115000"/>
              </a:lnSpc>
              <a:spcBef>
                <a:spcPts val="500"/>
              </a:spcBef>
              <a:spcAft>
                <a:spcPts val="500"/>
              </a:spcAft>
              <a:buNone/>
            </a:pPr>
            <a:r>
              <a:rPr lang="en-US">
                <a:latin typeface="Calibri"/>
                <a:ea typeface="Calibri"/>
                <a:cs typeface="Calibri"/>
                <a:sym typeface="Calibri"/>
              </a:rPr>
              <a:t>Choice of component:</a:t>
            </a:r>
          </a:p>
          <a:p>
            <a:pPr lvl="0" rtl="0">
              <a:lnSpc>
                <a:spcPct val="115000"/>
              </a:lnSpc>
              <a:spcBef>
                <a:spcPts val="500"/>
              </a:spcBef>
              <a:spcAft>
                <a:spcPts val="500"/>
              </a:spcAft>
              <a:buNone/>
            </a:pPr>
            <a:r>
              <a:rPr lang="en-US">
                <a:latin typeface="Calibri"/>
                <a:ea typeface="Calibri"/>
                <a:cs typeface="Calibri"/>
                <a:sym typeface="Calibri"/>
              </a:rPr>
              <a:t>The force from the board onto the mounting plate will be a considerable amount. The actual force is something we don't know for sure, but that’s why we do this project. In the decision of buying the right sensor we think that a sensor with a 90.75 kg force range should be enough. In the case that we max out the sensor and overload the cell it's rated for a 150% overload without causing some damage to the sensor. </a:t>
            </a:r>
          </a:p>
          <a:p>
            <a:pPr lvl="0" rtl="0">
              <a:spcBef>
                <a:spcPts val="0"/>
              </a:spcBef>
              <a:buNone/>
            </a:pPr>
            <a:r>
              <a:rPr lang="en-US">
                <a:latin typeface="Calibri"/>
                <a:ea typeface="Calibri"/>
                <a:cs typeface="Calibri"/>
                <a:sym typeface="Calibri"/>
              </a:rPr>
              <a:t>The work for this week is to build the according circuit for the sensor to work as intended. And by the time we get the sensor we will start making measurements using our prototype.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t/>
            </a:r>
            <a:endParaRPr sz="1466"/>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a:spcBef>
                <a:spcPts val="0"/>
              </a:spcBef>
              <a:buNone/>
            </a:pPr>
            <a:r>
              <a:rPr lang="en-US">
                <a:latin typeface="Calibri"/>
                <a:ea typeface="Calibri"/>
                <a:cs typeface="Calibri"/>
                <a:sym typeface="Calibri"/>
              </a:rPr>
              <a:t>Over voltage protection circuit with reverse voltage protection and voltage regulation. All transistors are PNPs, top left is a PMOS and the others are P-cannel BJTs. Maxim integrated. (n.d.). Overvoltage Protection in Automotive Systems</a:t>
            </a:r>
          </a:p>
          <a:p>
            <a:pPr lvl="0">
              <a:spcBef>
                <a:spcPts val="0"/>
              </a:spcBef>
              <a:buNone/>
            </a:pPr>
            <a:r>
              <a:rPr lang="en-US">
                <a:latin typeface="Calibri"/>
                <a:ea typeface="Calibri"/>
                <a:cs typeface="Calibri"/>
                <a:sym typeface="Calibri"/>
              </a:rPr>
              <a:t>. Retrieved from</a:t>
            </a:r>
            <a:r>
              <a:rPr lang="en-US">
                <a:latin typeface="Calibri"/>
                <a:ea typeface="Calibri"/>
                <a:cs typeface="Calibri"/>
                <a:sym typeface="Calibri"/>
                <a:hlinkClick r:id="rId2"/>
              </a:rPr>
              <a:t> </a:t>
            </a:r>
            <a:r>
              <a:rPr lang="en-US" u="sng">
                <a:solidFill>
                  <a:schemeClr val="hlink"/>
                </a:solidFill>
                <a:latin typeface="Calibri"/>
                <a:ea typeface="Calibri"/>
                <a:cs typeface="Calibri"/>
                <a:sym typeface="Calibri"/>
                <a:hlinkClick r:id="rId3"/>
              </a:rPr>
              <a:t>https://www.maximintegrated.com/en/app-notes/index.mvp/id/760</a:t>
            </a:r>
          </a:p>
          <a:p>
            <a:pPr lvl="0" rtl="0">
              <a:spcBef>
                <a:spcPts val="0"/>
              </a:spcBef>
              <a:buNone/>
            </a:pPr>
            <a:r>
              <a:t/>
            </a:r>
            <a:endParaRPr sz="1466"/>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sz="1466"/>
              <a:t>During normal operating conditions this is what the effective circuit looks like. Top left and top right transistors are conducting as zero volts are applied to their respective gate and base. While the transistor in the middle is not, as a voltage is applied to the base. The diode is a Zener diode with a voltage drop of 5.6V. When the voltage is lower then that it acts as a open circuit.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sz="1466"/>
              <a:t>If the voltage would be reversed, a voltage would be applied to the gate of the PMOS and it would stop conducting. Thus removing any voltage to the circuit.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sz="1466"/>
              <a:t>If the voltage at the input would rise  to or above 5.6V, the Zener diode starts conducting and a current can start to flow from the emitter to the base of the middle transistor. Making the voltage the same on both the emitter and base of the top right transistor. So no current can flow from emitter to base resulting in a circuit break that protects the circuit.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1270250" y="762000"/>
            <a:ext cx="5080200" cy="3810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762000" y="4826000"/>
            <a:ext cx="6096000" cy="4572000"/>
          </a:xfrm>
          <a:prstGeom prst="rect">
            <a:avLst/>
          </a:prstGeom>
        </p:spPr>
        <p:txBody>
          <a:bodyPr anchorCtr="0" anchor="t" bIns="91425" lIns="91425" rIns="91425" wrap="square" tIns="91425">
            <a:noAutofit/>
          </a:bodyPr>
          <a:lstStyle/>
          <a:p>
            <a:pPr lvl="0" rtl="0">
              <a:spcBef>
                <a:spcPts val="0"/>
              </a:spcBef>
              <a:buNone/>
            </a:pPr>
            <a:r>
              <a:rPr lang="en-US" sz="1466"/>
              <a:t>Flow chart for voltage requirements in the circuit. Some Peripherals use 12V, we will most likely not use any of those. So we will not implement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753666" y="4075796"/>
            <a:ext cx="6528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46333" y="882925"/>
            <a:ext cx="9467400" cy="2900400"/>
          </a:xfrm>
          <a:prstGeom prst="rect">
            <a:avLst/>
          </a:prstGeom>
        </p:spPr>
        <p:txBody>
          <a:bodyPr anchorCtr="0" anchor="b" bIns="112875" lIns="112875" rIns="112875" wrap="square" tIns="112875"/>
          <a:lstStyle>
            <a:lvl1pPr lvl="0" algn="ctr">
              <a:spcBef>
                <a:spcPts val="0"/>
              </a:spcBef>
              <a:buSzPct val="100000"/>
              <a:defRPr sz="6700"/>
            </a:lvl1pPr>
            <a:lvl2pPr lvl="1" algn="ctr">
              <a:spcBef>
                <a:spcPts val="0"/>
              </a:spcBef>
              <a:buSzPct val="100000"/>
              <a:defRPr sz="6700"/>
            </a:lvl2pPr>
            <a:lvl3pPr lvl="2" algn="ctr">
              <a:spcBef>
                <a:spcPts val="0"/>
              </a:spcBef>
              <a:buSzPct val="100000"/>
              <a:defRPr sz="6700"/>
            </a:lvl3pPr>
            <a:lvl4pPr lvl="3" algn="ctr">
              <a:spcBef>
                <a:spcPts val="0"/>
              </a:spcBef>
              <a:buSzPct val="100000"/>
              <a:defRPr sz="6700"/>
            </a:lvl4pPr>
            <a:lvl5pPr lvl="4" algn="ctr">
              <a:spcBef>
                <a:spcPts val="0"/>
              </a:spcBef>
              <a:buSzPct val="100000"/>
              <a:defRPr sz="6700"/>
            </a:lvl5pPr>
            <a:lvl6pPr lvl="5" algn="ctr">
              <a:spcBef>
                <a:spcPts val="0"/>
              </a:spcBef>
              <a:buSzPct val="100000"/>
              <a:defRPr sz="6700"/>
            </a:lvl6pPr>
            <a:lvl7pPr lvl="6" algn="ctr">
              <a:spcBef>
                <a:spcPts val="0"/>
              </a:spcBef>
              <a:buSzPct val="100000"/>
              <a:defRPr sz="6700"/>
            </a:lvl7pPr>
            <a:lvl8pPr lvl="7" algn="ctr">
              <a:spcBef>
                <a:spcPts val="0"/>
              </a:spcBef>
              <a:buSzPct val="100000"/>
              <a:defRPr sz="6700"/>
            </a:lvl8pPr>
            <a:lvl9pPr lvl="8" algn="ctr">
              <a:spcBef>
                <a:spcPts val="0"/>
              </a:spcBef>
              <a:buSzPct val="100000"/>
              <a:defRPr sz="6700"/>
            </a:lvl9pPr>
          </a:lstStyle>
          <a:p/>
        </p:txBody>
      </p:sp>
      <p:sp>
        <p:nvSpPr>
          <p:cNvPr id="12" name="Shape 12"/>
          <p:cNvSpPr txBox="1"/>
          <p:nvPr>
            <p:ph idx="1" type="subTitle"/>
          </p:nvPr>
        </p:nvSpPr>
        <p:spPr>
          <a:xfrm>
            <a:off x="346333" y="4690108"/>
            <a:ext cx="9467400" cy="1086600"/>
          </a:xfrm>
          <a:prstGeom prst="rect">
            <a:avLst/>
          </a:prstGeom>
        </p:spPr>
        <p:txBody>
          <a:bodyPr anchorCtr="0" anchor="t" bIns="112875" lIns="112875" rIns="112875" wrap="square" tIns="112875"/>
          <a:lstStyle>
            <a:lvl1pPr lvl="0" algn="ctr">
              <a:lnSpc>
                <a:spcPct val="100000"/>
              </a:lnSpc>
              <a:spcBef>
                <a:spcPts val="0"/>
              </a:spcBef>
              <a:spcAft>
                <a:spcPts val="0"/>
              </a:spcAft>
              <a:buSzPct val="100000"/>
              <a:buNone/>
              <a:defRPr sz="3000"/>
            </a:lvl1pPr>
            <a:lvl2pPr lvl="1" algn="ctr">
              <a:lnSpc>
                <a:spcPct val="100000"/>
              </a:lnSpc>
              <a:spcBef>
                <a:spcPts val="0"/>
              </a:spcBef>
              <a:spcAft>
                <a:spcPts val="0"/>
              </a:spcAft>
              <a:buSzPct val="100000"/>
              <a:buNone/>
              <a:defRPr sz="3000"/>
            </a:lvl2pPr>
            <a:lvl3pPr lvl="2" algn="ctr">
              <a:lnSpc>
                <a:spcPct val="100000"/>
              </a:lnSpc>
              <a:spcBef>
                <a:spcPts val="0"/>
              </a:spcBef>
              <a:spcAft>
                <a:spcPts val="0"/>
              </a:spcAft>
              <a:buSzPct val="100000"/>
              <a:buNone/>
              <a:defRPr sz="3000"/>
            </a:lvl3pPr>
            <a:lvl4pPr lvl="3" algn="ctr">
              <a:lnSpc>
                <a:spcPct val="100000"/>
              </a:lnSpc>
              <a:spcBef>
                <a:spcPts val="0"/>
              </a:spcBef>
              <a:spcAft>
                <a:spcPts val="0"/>
              </a:spcAft>
              <a:buSzPct val="100000"/>
              <a:buNone/>
              <a:defRPr sz="3000"/>
            </a:lvl4pPr>
            <a:lvl5pPr lvl="4" algn="ctr">
              <a:lnSpc>
                <a:spcPct val="100000"/>
              </a:lnSpc>
              <a:spcBef>
                <a:spcPts val="0"/>
              </a:spcBef>
              <a:spcAft>
                <a:spcPts val="0"/>
              </a:spcAft>
              <a:buSzPct val="100000"/>
              <a:buNone/>
              <a:defRPr sz="3000"/>
            </a:lvl5pPr>
            <a:lvl6pPr lvl="5" algn="ctr">
              <a:lnSpc>
                <a:spcPct val="100000"/>
              </a:lnSpc>
              <a:spcBef>
                <a:spcPts val="0"/>
              </a:spcBef>
              <a:spcAft>
                <a:spcPts val="0"/>
              </a:spcAft>
              <a:buSzPct val="100000"/>
              <a:buNone/>
              <a:defRPr sz="3000"/>
            </a:lvl6pPr>
            <a:lvl7pPr lvl="6" algn="ctr">
              <a:lnSpc>
                <a:spcPct val="100000"/>
              </a:lnSpc>
              <a:spcBef>
                <a:spcPts val="0"/>
              </a:spcBef>
              <a:spcAft>
                <a:spcPts val="0"/>
              </a:spcAft>
              <a:buSzPct val="100000"/>
              <a:buNone/>
              <a:defRPr sz="3000"/>
            </a:lvl7pPr>
            <a:lvl8pPr lvl="7" algn="ctr">
              <a:lnSpc>
                <a:spcPct val="100000"/>
              </a:lnSpc>
              <a:spcBef>
                <a:spcPts val="0"/>
              </a:spcBef>
              <a:spcAft>
                <a:spcPts val="0"/>
              </a:spcAft>
              <a:buSzPct val="100000"/>
              <a:buNone/>
              <a:defRPr sz="3000"/>
            </a:lvl8pPr>
            <a:lvl9pPr lvl="8" algn="ctr">
              <a:lnSpc>
                <a:spcPct val="100000"/>
              </a:lnSpc>
              <a:spcBef>
                <a:spcPts val="0"/>
              </a:spcBef>
              <a:spcAft>
                <a:spcPts val="0"/>
              </a:spcAft>
              <a:buSzPct val="100000"/>
              <a:buNone/>
              <a:defRPr sz="3000"/>
            </a:lvl9pPr>
          </a:lstStyle>
          <a:p/>
        </p:txBody>
      </p:sp>
      <p:sp>
        <p:nvSpPr>
          <p:cNvPr id="13" name="Shape 13"/>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46333" y="1730259"/>
            <a:ext cx="9467400" cy="2933400"/>
          </a:xfrm>
          <a:prstGeom prst="rect">
            <a:avLst/>
          </a:prstGeom>
        </p:spPr>
        <p:txBody>
          <a:bodyPr anchorCtr="0" anchor="ctr" bIns="112875" lIns="112875" rIns="112875" wrap="square" tIns="112875"/>
          <a:lstStyle>
            <a:lvl1pPr lvl="0" algn="ctr">
              <a:spcBef>
                <a:spcPts val="0"/>
              </a:spcBef>
              <a:buClr>
                <a:schemeClr val="dk1"/>
              </a:buClr>
              <a:buSzPct val="100000"/>
              <a:defRPr sz="13600">
                <a:solidFill>
                  <a:schemeClr val="dk1"/>
                </a:solidFill>
              </a:defRPr>
            </a:lvl1pPr>
            <a:lvl2pPr lvl="1" algn="ctr">
              <a:spcBef>
                <a:spcPts val="0"/>
              </a:spcBef>
              <a:buClr>
                <a:schemeClr val="dk1"/>
              </a:buClr>
              <a:buSzPct val="100000"/>
              <a:defRPr sz="13600">
                <a:solidFill>
                  <a:schemeClr val="dk1"/>
                </a:solidFill>
              </a:defRPr>
            </a:lvl2pPr>
            <a:lvl3pPr lvl="2" algn="ctr">
              <a:spcBef>
                <a:spcPts val="0"/>
              </a:spcBef>
              <a:buClr>
                <a:schemeClr val="dk1"/>
              </a:buClr>
              <a:buSzPct val="100000"/>
              <a:defRPr sz="13600">
                <a:solidFill>
                  <a:schemeClr val="dk1"/>
                </a:solidFill>
              </a:defRPr>
            </a:lvl3pPr>
            <a:lvl4pPr lvl="3" algn="ctr">
              <a:spcBef>
                <a:spcPts val="0"/>
              </a:spcBef>
              <a:buClr>
                <a:schemeClr val="dk1"/>
              </a:buClr>
              <a:buSzPct val="100000"/>
              <a:defRPr sz="13600">
                <a:solidFill>
                  <a:schemeClr val="dk1"/>
                </a:solidFill>
              </a:defRPr>
            </a:lvl4pPr>
            <a:lvl5pPr lvl="4" algn="ctr">
              <a:spcBef>
                <a:spcPts val="0"/>
              </a:spcBef>
              <a:buClr>
                <a:schemeClr val="dk1"/>
              </a:buClr>
              <a:buSzPct val="100000"/>
              <a:defRPr sz="13600">
                <a:solidFill>
                  <a:schemeClr val="dk1"/>
                </a:solidFill>
              </a:defRPr>
            </a:lvl5pPr>
            <a:lvl6pPr lvl="5" algn="ctr">
              <a:spcBef>
                <a:spcPts val="0"/>
              </a:spcBef>
              <a:buClr>
                <a:schemeClr val="dk1"/>
              </a:buClr>
              <a:buSzPct val="100000"/>
              <a:defRPr sz="13600">
                <a:solidFill>
                  <a:schemeClr val="dk1"/>
                </a:solidFill>
              </a:defRPr>
            </a:lvl6pPr>
            <a:lvl7pPr lvl="6" algn="ctr">
              <a:spcBef>
                <a:spcPts val="0"/>
              </a:spcBef>
              <a:buClr>
                <a:schemeClr val="dk1"/>
              </a:buClr>
              <a:buSzPct val="100000"/>
              <a:defRPr sz="13600">
                <a:solidFill>
                  <a:schemeClr val="dk1"/>
                </a:solidFill>
              </a:defRPr>
            </a:lvl7pPr>
            <a:lvl8pPr lvl="7" algn="ctr">
              <a:spcBef>
                <a:spcPts val="0"/>
              </a:spcBef>
              <a:buClr>
                <a:schemeClr val="dk1"/>
              </a:buClr>
              <a:buSzPct val="100000"/>
              <a:defRPr sz="13600">
                <a:solidFill>
                  <a:schemeClr val="dk1"/>
                </a:solidFill>
              </a:defRPr>
            </a:lvl8pPr>
            <a:lvl9pPr lvl="8" algn="ctr">
              <a:spcBef>
                <a:spcPts val="0"/>
              </a:spcBef>
              <a:buClr>
                <a:schemeClr val="dk1"/>
              </a:buClr>
              <a:buSzPct val="100000"/>
              <a:defRPr sz="13600">
                <a:solidFill>
                  <a:schemeClr val="dk1"/>
                </a:solidFill>
              </a:defRPr>
            </a:lvl9pPr>
          </a:lstStyle>
          <a:p/>
        </p:txBody>
      </p:sp>
      <p:sp>
        <p:nvSpPr>
          <p:cNvPr id="48" name="Shape 48"/>
          <p:cNvSpPr txBox="1"/>
          <p:nvPr>
            <p:ph idx="1" type="body"/>
          </p:nvPr>
        </p:nvSpPr>
        <p:spPr>
          <a:xfrm>
            <a:off x="346333" y="4776666"/>
            <a:ext cx="9467400" cy="1587600"/>
          </a:xfrm>
          <a:prstGeom prst="rect">
            <a:avLst/>
          </a:prstGeom>
        </p:spPr>
        <p:txBody>
          <a:bodyPr anchorCtr="0" anchor="t" bIns="112875" lIns="112875" rIns="112875" wrap="square" tIns="11287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46333" y="3674888"/>
            <a:ext cx="9015900" cy="3623699"/>
          </a:xfrm>
          <a:prstGeom prst="rect">
            <a:avLst/>
          </a:prstGeom>
        </p:spPr>
        <p:txBody>
          <a:bodyPr anchorCtr="0" anchor="b" bIns="112875" lIns="112875" rIns="112875" wrap="square" tIns="112875"/>
          <a:lstStyle>
            <a:lvl1pPr lvl="0">
              <a:spcBef>
                <a:spcPts val="0"/>
              </a:spcBef>
              <a:buClr>
                <a:schemeClr val="lt1"/>
              </a:buClr>
              <a:buSzPct val="100000"/>
              <a:defRPr sz="8400">
                <a:solidFill>
                  <a:schemeClr val="lt1"/>
                </a:solidFill>
              </a:defRPr>
            </a:lvl1pPr>
            <a:lvl2pPr lvl="1">
              <a:spcBef>
                <a:spcPts val="0"/>
              </a:spcBef>
              <a:buClr>
                <a:schemeClr val="lt1"/>
              </a:buClr>
              <a:buSzPct val="100000"/>
              <a:defRPr sz="8400">
                <a:solidFill>
                  <a:schemeClr val="lt1"/>
                </a:solidFill>
              </a:defRPr>
            </a:lvl2pPr>
            <a:lvl3pPr lvl="2">
              <a:spcBef>
                <a:spcPts val="0"/>
              </a:spcBef>
              <a:buClr>
                <a:schemeClr val="lt1"/>
              </a:buClr>
              <a:buSzPct val="100000"/>
              <a:defRPr sz="8400">
                <a:solidFill>
                  <a:schemeClr val="lt1"/>
                </a:solidFill>
              </a:defRPr>
            </a:lvl3pPr>
            <a:lvl4pPr lvl="3">
              <a:spcBef>
                <a:spcPts val="0"/>
              </a:spcBef>
              <a:buClr>
                <a:schemeClr val="lt1"/>
              </a:buClr>
              <a:buSzPct val="100000"/>
              <a:defRPr sz="8400">
                <a:solidFill>
                  <a:schemeClr val="lt1"/>
                </a:solidFill>
              </a:defRPr>
            </a:lvl4pPr>
            <a:lvl5pPr lvl="4">
              <a:spcBef>
                <a:spcPts val="0"/>
              </a:spcBef>
              <a:buClr>
                <a:schemeClr val="lt1"/>
              </a:buClr>
              <a:buSzPct val="100000"/>
              <a:defRPr sz="8400">
                <a:solidFill>
                  <a:schemeClr val="lt1"/>
                </a:solidFill>
              </a:defRPr>
            </a:lvl5pPr>
            <a:lvl6pPr lvl="5">
              <a:spcBef>
                <a:spcPts val="0"/>
              </a:spcBef>
              <a:buClr>
                <a:schemeClr val="lt1"/>
              </a:buClr>
              <a:buSzPct val="100000"/>
              <a:defRPr sz="8400">
                <a:solidFill>
                  <a:schemeClr val="lt1"/>
                </a:solidFill>
              </a:defRPr>
            </a:lvl6pPr>
            <a:lvl7pPr lvl="6">
              <a:spcBef>
                <a:spcPts val="0"/>
              </a:spcBef>
              <a:buClr>
                <a:schemeClr val="lt1"/>
              </a:buClr>
              <a:buSzPct val="100000"/>
              <a:defRPr sz="8400">
                <a:solidFill>
                  <a:schemeClr val="lt1"/>
                </a:solidFill>
              </a:defRPr>
            </a:lvl7pPr>
            <a:lvl8pPr lvl="7">
              <a:spcBef>
                <a:spcPts val="0"/>
              </a:spcBef>
              <a:buClr>
                <a:schemeClr val="lt1"/>
              </a:buClr>
              <a:buSzPct val="100000"/>
              <a:defRPr sz="8400">
                <a:solidFill>
                  <a:schemeClr val="lt1"/>
                </a:solidFill>
              </a:defRPr>
            </a:lvl8pPr>
            <a:lvl9pPr lvl="8">
              <a:spcBef>
                <a:spcPts val="0"/>
              </a:spcBef>
              <a:buClr>
                <a:schemeClr val="lt1"/>
              </a:buClr>
              <a:buSzPct val="100000"/>
              <a:defRPr sz="8400">
                <a:solidFill>
                  <a:schemeClr val="lt1"/>
                </a:solidFill>
              </a:defRPr>
            </a:lvl9pPr>
          </a:lstStyle>
          <a:p/>
        </p:txBody>
      </p:sp>
      <p:sp>
        <p:nvSpPr>
          <p:cNvPr id="16" name="Shape 16"/>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46333" y="659296"/>
            <a:ext cx="9467400" cy="848400"/>
          </a:xfrm>
          <a:prstGeom prst="rect">
            <a:avLst/>
          </a:prstGeom>
        </p:spPr>
        <p:txBody>
          <a:bodyPr anchorCtr="0" anchor="t" bIns="112875" lIns="112875" rIns="112875" wrap="square" tIns="1128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46333" y="1707370"/>
            <a:ext cx="9467400" cy="5061300"/>
          </a:xfrm>
          <a:prstGeom prst="rect">
            <a:avLst/>
          </a:prstGeom>
        </p:spPr>
        <p:txBody>
          <a:bodyPr anchorCtr="0" anchor="t" bIns="112875" lIns="112875" rIns="112875" wrap="square" tIns="1128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46333" y="659296"/>
            <a:ext cx="9467400" cy="848400"/>
          </a:xfrm>
          <a:prstGeom prst="rect">
            <a:avLst/>
          </a:prstGeom>
        </p:spPr>
        <p:txBody>
          <a:bodyPr anchorCtr="0" anchor="t" bIns="112875" lIns="112875" rIns="112875" wrap="square" tIns="1128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46333" y="1707370"/>
            <a:ext cx="4444200" cy="5061300"/>
          </a:xfrm>
          <a:prstGeom prst="rect">
            <a:avLst/>
          </a:prstGeom>
        </p:spPr>
        <p:txBody>
          <a:bodyPr anchorCtr="0" anchor="t" bIns="112875" lIns="112875" rIns="112875" wrap="square" tIns="112875"/>
          <a:lstStyle>
            <a:lvl1pPr lvl="0">
              <a:spcBef>
                <a:spcPts val="0"/>
              </a:spcBef>
              <a:buSzPct val="100000"/>
              <a:defRPr sz="17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24" name="Shape 24"/>
          <p:cNvSpPr txBox="1"/>
          <p:nvPr>
            <p:ph idx="2" type="body"/>
          </p:nvPr>
        </p:nvSpPr>
        <p:spPr>
          <a:xfrm>
            <a:off x="5369333" y="1707370"/>
            <a:ext cx="4444200" cy="5061300"/>
          </a:xfrm>
          <a:prstGeom prst="rect">
            <a:avLst/>
          </a:prstGeom>
        </p:spPr>
        <p:txBody>
          <a:bodyPr anchorCtr="0" anchor="t" bIns="112875" lIns="112875" rIns="112875" wrap="square" tIns="112875"/>
          <a:lstStyle>
            <a:lvl1pPr lvl="0">
              <a:spcBef>
                <a:spcPts val="0"/>
              </a:spcBef>
              <a:buSzPct val="100000"/>
              <a:defRPr sz="17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25" name="Shape 25"/>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46333" y="659296"/>
            <a:ext cx="9467400" cy="848400"/>
          </a:xfrm>
          <a:prstGeom prst="rect">
            <a:avLst/>
          </a:prstGeom>
        </p:spPr>
        <p:txBody>
          <a:bodyPr anchorCtr="0" anchor="t" bIns="112875" lIns="112875" rIns="112875" wrap="square" tIns="11287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46333" y="936000"/>
            <a:ext cx="3120000" cy="1119600"/>
          </a:xfrm>
          <a:prstGeom prst="rect">
            <a:avLst/>
          </a:prstGeom>
        </p:spPr>
        <p:txBody>
          <a:bodyPr anchorCtr="0" anchor="b" bIns="112875" lIns="112875" rIns="112875" wrap="square" tIns="11287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46333" y="2208703"/>
            <a:ext cx="3120000" cy="4560000"/>
          </a:xfrm>
          <a:prstGeom prst="rect">
            <a:avLst/>
          </a:prstGeom>
        </p:spPr>
        <p:txBody>
          <a:bodyPr anchorCtr="0" anchor="t" bIns="112875" lIns="112875" rIns="112875" wrap="square" tIns="112875"/>
          <a:lstStyle>
            <a:lvl1pPr lvl="0">
              <a:spcBef>
                <a:spcPts val="0"/>
              </a:spcBef>
              <a:buSzPct val="100000"/>
              <a:defRPr sz="15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32" name="Shape 32"/>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544722" y="779777"/>
            <a:ext cx="6315300" cy="6060299"/>
          </a:xfrm>
          <a:prstGeom prst="rect">
            <a:avLst/>
          </a:prstGeom>
        </p:spPr>
        <p:txBody>
          <a:bodyPr anchorCtr="0" anchor="ctr" bIns="112875" lIns="112875" rIns="112875" wrap="square" tIns="112875"/>
          <a:lstStyle>
            <a:lvl1pPr lvl="0">
              <a:spcBef>
                <a:spcPts val="0"/>
              </a:spcBef>
              <a:buClr>
                <a:schemeClr val="lt1"/>
              </a:buClr>
              <a:buSzPct val="100000"/>
              <a:defRPr sz="5900">
                <a:solidFill>
                  <a:schemeClr val="lt1"/>
                </a:solidFill>
              </a:defRPr>
            </a:lvl1pPr>
            <a:lvl2pPr lvl="1">
              <a:spcBef>
                <a:spcPts val="0"/>
              </a:spcBef>
              <a:buClr>
                <a:schemeClr val="lt1"/>
              </a:buClr>
              <a:buSzPct val="100000"/>
              <a:defRPr sz="5900">
                <a:solidFill>
                  <a:schemeClr val="lt1"/>
                </a:solidFill>
              </a:defRPr>
            </a:lvl2pPr>
            <a:lvl3pPr lvl="2">
              <a:spcBef>
                <a:spcPts val="0"/>
              </a:spcBef>
              <a:buClr>
                <a:schemeClr val="lt1"/>
              </a:buClr>
              <a:buSzPct val="100000"/>
              <a:defRPr sz="5900">
                <a:solidFill>
                  <a:schemeClr val="lt1"/>
                </a:solidFill>
              </a:defRPr>
            </a:lvl3pPr>
            <a:lvl4pPr lvl="3">
              <a:spcBef>
                <a:spcPts val="0"/>
              </a:spcBef>
              <a:buClr>
                <a:schemeClr val="lt1"/>
              </a:buClr>
              <a:buSzPct val="100000"/>
              <a:defRPr sz="5900">
                <a:solidFill>
                  <a:schemeClr val="lt1"/>
                </a:solidFill>
              </a:defRPr>
            </a:lvl4pPr>
            <a:lvl5pPr lvl="4">
              <a:spcBef>
                <a:spcPts val="0"/>
              </a:spcBef>
              <a:buClr>
                <a:schemeClr val="lt1"/>
              </a:buClr>
              <a:buSzPct val="100000"/>
              <a:defRPr sz="5900">
                <a:solidFill>
                  <a:schemeClr val="lt1"/>
                </a:solidFill>
              </a:defRPr>
            </a:lvl5pPr>
            <a:lvl6pPr lvl="5">
              <a:spcBef>
                <a:spcPts val="0"/>
              </a:spcBef>
              <a:buClr>
                <a:schemeClr val="lt1"/>
              </a:buClr>
              <a:buSzPct val="100000"/>
              <a:defRPr sz="5900">
                <a:solidFill>
                  <a:schemeClr val="lt1"/>
                </a:solidFill>
              </a:defRPr>
            </a:lvl6pPr>
            <a:lvl7pPr lvl="6">
              <a:spcBef>
                <a:spcPts val="0"/>
              </a:spcBef>
              <a:buClr>
                <a:schemeClr val="lt1"/>
              </a:buClr>
              <a:buSzPct val="100000"/>
              <a:defRPr sz="5900">
                <a:solidFill>
                  <a:schemeClr val="lt1"/>
                </a:solidFill>
              </a:defRPr>
            </a:lvl7pPr>
            <a:lvl8pPr lvl="7">
              <a:spcBef>
                <a:spcPts val="0"/>
              </a:spcBef>
              <a:buClr>
                <a:schemeClr val="lt1"/>
              </a:buClr>
              <a:buSzPct val="100000"/>
              <a:defRPr sz="5900">
                <a:solidFill>
                  <a:schemeClr val="lt1"/>
                </a:solidFill>
              </a:defRPr>
            </a:lvl8pPr>
            <a:lvl9pPr lvl="8">
              <a:spcBef>
                <a:spcPts val="0"/>
              </a:spcBef>
              <a:buClr>
                <a:schemeClr val="lt1"/>
              </a:buClr>
              <a:buSzPct val="100000"/>
              <a:defRPr sz="5900">
                <a:solidFill>
                  <a:schemeClr val="lt1"/>
                </a:solidFill>
              </a:defRPr>
            </a:lvl9pPr>
          </a:lstStyle>
          <a:p/>
        </p:txBody>
      </p:sp>
      <p:sp>
        <p:nvSpPr>
          <p:cNvPr id="35" name="Shape 35"/>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5080000" y="148"/>
            <a:ext cx="5079900" cy="7620000"/>
          </a:xfrm>
          <a:prstGeom prst="rect">
            <a:avLst/>
          </a:prstGeom>
          <a:solidFill>
            <a:schemeClr val="dk1"/>
          </a:solidFill>
          <a:ln>
            <a:noFill/>
          </a:ln>
        </p:spPr>
        <p:txBody>
          <a:bodyPr anchorCtr="0" anchor="ctr" bIns="112875" lIns="112875" rIns="112875" wrap="square" tIns="112875">
            <a:noAutofit/>
          </a:bodyPr>
          <a:lstStyle/>
          <a:p>
            <a:pPr lvl="0">
              <a:spcBef>
                <a:spcPts val="0"/>
              </a:spcBef>
              <a:buNone/>
            </a:pPr>
            <a:r>
              <a:t/>
            </a:r>
            <a:endParaRPr/>
          </a:p>
        </p:txBody>
      </p:sp>
      <p:cxnSp>
        <p:nvCxnSpPr>
          <p:cNvPr id="38" name="Shape 38"/>
          <p:cNvCxnSpPr/>
          <p:nvPr/>
        </p:nvCxnSpPr>
        <p:spPr>
          <a:xfrm>
            <a:off x="5588527" y="6660000"/>
            <a:ext cx="5202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95000" y="2037924"/>
            <a:ext cx="4494600" cy="2299200"/>
          </a:xfrm>
          <a:prstGeom prst="rect">
            <a:avLst/>
          </a:prstGeom>
        </p:spPr>
        <p:txBody>
          <a:bodyPr anchorCtr="0" anchor="b" bIns="112875" lIns="112875" rIns="112875" wrap="square" tIns="112875"/>
          <a:lstStyle>
            <a:lvl1pPr lvl="0" algn="ctr">
              <a:spcBef>
                <a:spcPts val="0"/>
              </a:spcBef>
              <a:buSzPct val="100000"/>
              <a:defRPr sz="4700"/>
            </a:lvl1pPr>
            <a:lvl2pPr lvl="1" algn="ctr">
              <a:spcBef>
                <a:spcPts val="0"/>
              </a:spcBef>
              <a:buSzPct val="100000"/>
              <a:defRPr sz="4700"/>
            </a:lvl2pPr>
            <a:lvl3pPr lvl="2" algn="ctr">
              <a:spcBef>
                <a:spcPts val="0"/>
              </a:spcBef>
              <a:buSzPct val="100000"/>
              <a:defRPr sz="4700"/>
            </a:lvl3pPr>
            <a:lvl4pPr lvl="3" algn="ctr">
              <a:spcBef>
                <a:spcPts val="0"/>
              </a:spcBef>
              <a:buSzPct val="100000"/>
              <a:defRPr sz="4700"/>
            </a:lvl4pPr>
            <a:lvl5pPr lvl="4" algn="ctr">
              <a:spcBef>
                <a:spcPts val="0"/>
              </a:spcBef>
              <a:buSzPct val="100000"/>
              <a:defRPr sz="4700"/>
            </a:lvl5pPr>
            <a:lvl6pPr lvl="5" algn="ctr">
              <a:spcBef>
                <a:spcPts val="0"/>
              </a:spcBef>
              <a:buSzPct val="100000"/>
              <a:defRPr sz="4700"/>
            </a:lvl6pPr>
            <a:lvl7pPr lvl="6" algn="ctr">
              <a:spcBef>
                <a:spcPts val="0"/>
              </a:spcBef>
              <a:buSzPct val="100000"/>
              <a:defRPr sz="4700"/>
            </a:lvl7pPr>
            <a:lvl8pPr lvl="7" algn="ctr">
              <a:spcBef>
                <a:spcPts val="0"/>
              </a:spcBef>
              <a:buSzPct val="100000"/>
              <a:defRPr sz="4700"/>
            </a:lvl8pPr>
            <a:lvl9pPr lvl="8" algn="ctr">
              <a:spcBef>
                <a:spcPts val="0"/>
              </a:spcBef>
              <a:buSzPct val="100000"/>
              <a:defRPr sz="4700"/>
            </a:lvl9pPr>
          </a:lstStyle>
          <a:p/>
        </p:txBody>
      </p:sp>
      <p:sp>
        <p:nvSpPr>
          <p:cNvPr id="40" name="Shape 40"/>
          <p:cNvSpPr txBox="1"/>
          <p:nvPr>
            <p:ph idx="1" type="subTitle"/>
          </p:nvPr>
        </p:nvSpPr>
        <p:spPr>
          <a:xfrm>
            <a:off x="295000" y="4416482"/>
            <a:ext cx="4494600" cy="1993200"/>
          </a:xfrm>
          <a:prstGeom prst="rect">
            <a:avLst/>
          </a:prstGeom>
        </p:spPr>
        <p:txBody>
          <a:bodyPr anchorCtr="0" anchor="t" bIns="112875" lIns="112875" rIns="112875" wrap="square" tIns="11287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2200"/>
            </a:lvl2pPr>
            <a:lvl3pPr lvl="2" algn="ctr">
              <a:lnSpc>
                <a:spcPct val="100000"/>
              </a:lnSpc>
              <a:spcBef>
                <a:spcPts val="0"/>
              </a:spcBef>
              <a:spcAft>
                <a:spcPts val="0"/>
              </a:spcAft>
              <a:buSzPct val="100000"/>
              <a:buNone/>
              <a:defRPr sz="2200"/>
            </a:lvl3pPr>
            <a:lvl4pPr lvl="3" algn="ctr">
              <a:lnSpc>
                <a:spcPct val="100000"/>
              </a:lnSpc>
              <a:spcBef>
                <a:spcPts val="0"/>
              </a:spcBef>
              <a:spcAft>
                <a:spcPts val="0"/>
              </a:spcAft>
              <a:buSzPct val="100000"/>
              <a:buNone/>
              <a:defRPr sz="2200"/>
            </a:lvl4pPr>
            <a:lvl5pPr lvl="4" algn="ctr">
              <a:lnSpc>
                <a:spcPct val="100000"/>
              </a:lnSpc>
              <a:spcBef>
                <a:spcPts val="0"/>
              </a:spcBef>
              <a:spcAft>
                <a:spcPts val="0"/>
              </a:spcAft>
              <a:buSzPct val="100000"/>
              <a:buNone/>
              <a:defRPr sz="2200"/>
            </a:lvl5pPr>
            <a:lvl6pPr lvl="5" algn="ctr">
              <a:lnSpc>
                <a:spcPct val="100000"/>
              </a:lnSpc>
              <a:spcBef>
                <a:spcPts val="0"/>
              </a:spcBef>
              <a:spcAft>
                <a:spcPts val="0"/>
              </a:spcAft>
              <a:buSzPct val="100000"/>
              <a:buNone/>
              <a:defRPr sz="2200"/>
            </a:lvl6pPr>
            <a:lvl7pPr lvl="6" algn="ctr">
              <a:lnSpc>
                <a:spcPct val="100000"/>
              </a:lnSpc>
              <a:spcBef>
                <a:spcPts val="0"/>
              </a:spcBef>
              <a:spcAft>
                <a:spcPts val="0"/>
              </a:spcAft>
              <a:buSzPct val="100000"/>
              <a:buNone/>
              <a:defRPr sz="2200"/>
            </a:lvl7pPr>
            <a:lvl8pPr lvl="7" algn="ctr">
              <a:lnSpc>
                <a:spcPct val="100000"/>
              </a:lnSpc>
              <a:spcBef>
                <a:spcPts val="0"/>
              </a:spcBef>
              <a:spcAft>
                <a:spcPts val="0"/>
              </a:spcAft>
              <a:buSzPct val="100000"/>
              <a:buNone/>
              <a:defRPr sz="2200"/>
            </a:lvl8pPr>
            <a:lvl9pPr lvl="8" algn="ctr">
              <a:lnSpc>
                <a:spcPct val="100000"/>
              </a:lnSpc>
              <a:spcBef>
                <a:spcPts val="0"/>
              </a:spcBef>
              <a:spcAft>
                <a:spcPts val="0"/>
              </a:spcAft>
              <a:buSzPct val="100000"/>
              <a:buNone/>
              <a:defRPr sz="2200"/>
            </a:lvl9pPr>
          </a:lstStyle>
          <a:p/>
        </p:txBody>
      </p:sp>
      <p:sp>
        <p:nvSpPr>
          <p:cNvPr id="41" name="Shape 41"/>
          <p:cNvSpPr txBox="1"/>
          <p:nvPr>
            <p:ph idx="2" type="body"/>
          </p:nvPr>
        </p:nvSpPr>
        <p:spPr>
          <a:xfrm>
            <a:off x="5488333" y="1072888"/>
            <a:ext cx="4263300" cy="5474100"/>
          </a:xfrm>
          <a:prstGeom prst="rect">
            <a:avLst/>
          </a:prstGeom>
        </p:spPr>
        <p:txBody>
          <a:bodyPr anchorCtr="0" anchor="ctr" bIns="112875" lIns="112875" rIns="112875" wrap="square" tIns="11287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55000" y="6272185"/>
            <a:ext cx="6665400" cy="887100"/>
          </a:xfrm>
          <a:prstGeom prst="rect">
            <a:avLst/>
          </a:prstGeom>
        </p:spPr>
        <p:txBody>
          <a:bodyPr anchorCtr="0" anchor="ctr" bIns="112875" lIns="112875" rIns="112875" wrap="square" tIns="11287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9413842" y="6908469"/>
            <a:ext cx="609600" cy="583200"/>
          </a:xfrm>
          <a:prstGeom prst="rect">
            <a:avLst/>
          </a:prstGeom>
        </p:spPr>
        <p:txBody>
          <a:bodyPr anchorCtr="0" anchor="ctr" bIns="112875" lIns="112875" rIns="112875" wrap="square" tIns="112875">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46333" y="659296"/>
            <a:ext cx="9467400" cy="848400"/>
          </a:xfrm>
          <a:prstGeom prst="rect">
            <a:avLst/>
          </a:prstGeom>
          <a:noFill/>
          <a:ln>
            <a:noFill/>
          </a:ln>
        </p:spPr>
        <p:txBody>
          <a:bodyPr anchorCtr="0" anchor="t" bIns="112875" lIns="112875" rIns="112875" wrap="square" tIns="112875"/>
          <a:lstStyle>
            <a:lvl1pPr lvl="0">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7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46333" y="1707370"/>
            <a:ext cx="9467400" cy="5061300"/>
          </a:xfrm>
          <a:prstGeom prst="rect">
            <a:avLst/>
          </a:prstGeom>
          <a:noFill/>
          <a:ln>
            <a:noFill/>
          </a:ln>
        </p:spPr>
        <p:txBody>
          <a:bodyPr anchorCtr="0" anchor="t" bIns="112875" lIns="112875" rIns="112875" wrap="square" tIns="112875"/>
          <a:lstStyle>
            <a:lvl1pPr lvl="0">
              <a:lnSpc>
                <a:spcPct val="115000"/>
              </a:lnSpc>
              <a:spcBef>
                <a:spcPts val="0"/>
              </a:spcBef>
              <a:spcAft>
                <a:spcPts val="2000"/>
              </a:spcAft>
              <a:buClr>
                <a:schemeClr val="dk2"/>
              </a:buClr>
              <a:buSzPct val="100000"/>
              <a:buFont typeface="Proxima Nova"/>
              <a:buChar char="●"/>
              <a:defRPr sz="2200">
                <a:solidFill>
                  <a:schemeClr val="dk2"/>
                </a:solidFill>
                <a:latin typeface="Proxima Nova"/>
                <a:ea typeface="Proxima Nova"/>
                <a:cs typeface="Proxima Nova"/>
                <a:sym typeface="Proxima Nova"/>
              </a:defRPr>
            </a:lvl1pPr>
            <a:lvl2pPr lvl="1">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2pPr>
            <a:lvl3pPr lvl="2">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3pPr>
            <a:lvl4pPr lvl="3">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4pPr>
            <a:lvl5pPr lvl="4">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5pPr>
            <a:lvl6pPr lvl="5">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6pPr>
            <a:lvl7pPr lvl="6">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7pPr>
            <a:lvl8pPr lvl="7">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8pPr>
            <a:lvl9pPr lvl="8">
              <a:lnSpc>
                <a:spcPct val="115000"/>
              </a:lnSpc>
              <a:spcBef>
                <a:spcPts val="0"/>
              </a:spcBef>
              <a:spcAft>
                <a:spcPts val="2000"/>
              </a:spcAft>
              <a:buClr>
                <a:schemeClr val="dk2"/>
              </a:buClr>
              <a:buSzPct val="100000"/>
              <a:buFont typeface="Proxima Nova"/>
              <a:buChar char="■"/>
              <a:defRPr sz="1700">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9413842" y="6908469"/>
            <a:ext cx="609600" cy="583200"/>
          </a:xfrm>
          <a:prstGeom prst="rect">
            <a:avLst/>
          </a:prstGeom>
          <a:noFill/>
          <a:ln>
            <a:noFill/>
          </a:ln>
        </p:spPr>
        <p:txBody>
          <a:bodyPr anchorCtr="0" anchor="ctr" bIns="112875" lIns="112875" rIns="112875" wrap="square" tIns="112875">
            <a:noAutofit/>
          </a:bodyPr>
          <a:lstStyle/>
          <a:p>
            <a:pPr lvl="0" algn="r">
              <a:spcBef>
                <a:spcPts val="0"/>
              </a:spcBef>
              <a:buNone/>
            </a:pPr>
            <a:fld id="{00000000-1234-1234-1234-123412341234}" type="slidenum">
              <a:rPr lang="en-US" sz="12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hyperlink" Target="https://www.maximintegrated.com/en/app-notes/index.mvp/id/760" TargetMode="External"/><Relationship Id="rId5" Type="http://schemas.openxmlformats.org/officeDocument/2006/relationships/hyperlink" Target="https://www.digikey.se/products/en?keywords=223-1531-ND" TargetMode="External"/><Relationship Id="rId6" Type="http://schemas.openxmlformats.org/officeDocument/2006/relationships/hyperlink" Target="http://www.mouser.com/catalog/specsheets/EVA2235-H.pdf" TargetMode="External"/><Relationship Id="rId7" Type="http://schemas.openxmlformats.org/officeDocument/2006/relationships/hyperlink" Target="http://www.mouser.com/catalog/additional/Power%20ONOFF%20Sequences%20and%20Power-On-Reset(POR)on%20A2100-AB.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 name="Shape 55"/>
        <p:cNvGrpSpPr/>
        <p:nvPr/>
      </p:nvGrpSpPr>
      <p:grpSpPr>
        <a:xfrm>
          <a:off x="0" y="0"/>
          <a:ext cx="0" cy="0"/>
          <a:chOff x="0" y="0"/>
          <a:chExt cx="0" cy="0"/>
        </a:xfrm>
      </p:grpSpPr>
      <p:pic>
        <p:nvPicPr>
          <p:cNvPr id="56" name="Shape 56"/>
          <p:cNvPicPr preferRelativeResize="0"/>
          <p:nvPr/>
        </p:nvPicPr>
        <p:blipFill>
          <a:blip r:embed="rId4">
            <a:alphaModFix/>
          </a:blip>
          <a:stretch>
            <a:fillRect/>
          </a:stretch>
        </p:blipFill>
        <p:spPr>
          <a:xfrm>
            <a:off x="0" y="0"/>
            <a:ext cx="5905500" cy="7175474"/>
          </a:xfrm>
          <a:prstGeom prst="rect">
            <a:avLst/>
          </a:prstGeom>
          <a:noFill/>
          <a:ln>
            <a:noFill/>
          </a:ln>
        </p:spPr>
      </p:pic>
      <p:sp>
        <p:nvSpPr>
          <p:cNvPr id="57" name="Shape 57"/>
          <p:cNvSpPr txBox="1"/>
          <p:nvPr/>
        </p:nvSpPr>
        <p:spPr>
          <a:xfrm>
            <a:off x="5847950" y="968325"/>
            <a:ext cx="3347400" cy="807900"/>
          </a:xfrm>
          <a:prstGeom prst="rect">
            <a:avLst/>
          </a:prstGeom>
          <a:noFill/>
          <a:ln>
            <a:noFill/>
          </a:ln>
        </p:spPr>
        <p:txBody>
          <a:bodyPr anchorCtr="0" anchor="t" bIns="38100" lIns="38100" rIns="38100" wrap="square" tIns="38100">
            <a:noAutofit/>
          </a:bodyPr>
          <a:lstStyle/>
          <a:p>
            <a:pPr indent="0" lvl="0" marL="0" marR="0" rtl="0" algn="ctr">
              <a:lnSpc>
                <a:spcPct val="119791"/>
              </a:lnSpc>
              <a:spcBef>
                <a:spcPts val="0"/>
              </a:spcBef>
              <a:spcAft>
                <a:spcPts val="0"/>
              </a:spcAft>
              <a:buNone/>
            </a:pPr>
            <a:r>
              <a:rPr lang="en-US" sz="4800">
                <a:solidFill>
                  <a:srgbClr val="1C1D58"/>
                </a:solidFill>
              </a:rPr>
              <a:t>SailorAid</a:t>
            </a:r>
          </a:p>
        </p:txBody>
      </p:sp>
      <p:sp>
        <p:nvSpPr>
          <p:cNvPr id="58" name="Shape 58"/>
          <p:cNvSpPr txBox="1"/>
          <p:nvPr/>
        </p:nvSpPr>
        <p:spPr>
          <a:xfrm>
            <a:off x="5516750" y="1776225"/>
            <a:ext cx="4009800" cy="950700"/>
          </a:xfrm>
          <a:prstGeom prst="rect">
            <a:avLst/>
          </a:prstGeom>
          <a:noFill/>
          <a:ln>
            <a:noFill/>
          </a:ln>
        </p:spPr>
        <p:txBody>
          <a:bodyPr anchorCtr="0" anchor="t" bIns="91425" lIns="91425" rIns="91425" wrap="square" tIns="91425">
            <a:noAutofit/>
          </a:bodyPr>
          <a:lstStyle/>
          <a:p>
            <a:pPr lvl="0" algn="ctr">
              <a:spcBef>
                <a:spcPts val="0"/>
              </a:spcBef>
              <a:buNone/>
            </a:pPr>
            <a:r>
              <a:rPr i="1" lang="en-US" sz="2200"/>
              <a:t>Progression Presentation 2</a:t>
            </a:r>
          </a:p>
          <a:p>
            <a:pPr lvl="0" algn="ctr">
              <a:spcBef>
                <a:spcPts val="0"/>
              </a:spcBef>
              <a:buNone/>
            </a:pPr>
            <a:r>
              <a:rPr i="1" lang="en-US" sz="2200"/>
              <a:t>Monday week 37</a:t>
            </a:r>
          </a:p>
        </p:txBody>
      </p:sp>
      <p:sp>
        <p:nvSpPr>
          <p:cNvPr id="59" name="Shape 59"/>
          <p:cNvSpPr txBox="1"/>
          <p:nvPr/>
        </p:nvSpPr>
        <p:spPr>
          <a:xfrm>
            <a:off x="5216450" y="3601350"/>
            <a:ext cx="4610400" cy="1351800"/>
          </a:xfrm>
          <a:prstGeom prst="rect">
            <a:avLst/>
          </a:prstGeom>
          <a:noFill/>
          <a:ln>
            <a:noFill/>
          </a:ln>
        </p:spPr>
        <p:txBody>
          <a:bodyPr anchorCtr="0" anchor="t" bIns="91425" lIns="91425" rIns="91425" wrap="square" tIns="91425">
            <a:noAutofit/>
          </a:bodyPr>
          <a:lstStyle/>
          <a:p>
            <a:pPr indent="457200" lvl="0" marL="914400">
              <a:spcBef>
                <a:spcPts val="0"/>
              </a:spcBef>
              <a:buNone/>
            </a:pPr>
            <a:r>
              <a:rPr lang="en-US" sz="2600"/>
              <a:t>Presenters:</a:t>
            </a:r>
          </a:p>
          <a:p>
            <a:pPr lvl="0">
              <a:spcBef>
                <a:spcPts val="0"/>
              </a:spcBef>
              <a:buNone/>
            </a:pPr>
            <a:r>
              <a:rPr b="1" lang="en-US" sz="2200"/>
              <a:t>Kenny Eriksson</a:t>
            </a:r>
            <a:r>
              <a:rPr lang="en-US" sz="2200"/>
              <a:t>,</a:t>
            </a:r>
            <a:r>
              <a:rPr lang="en-US" sz="2400"/>
              <a:t> </a:t>
            </a:r>
            <a:r>
              <a:rPr i="1" lang="en-US" sz="2000"/>
              <a:t>Hardware designer</a:t>
            </a:r>
          </a:p>
          <a:p>
            <a:pPr lvl="0">
              <a:spcBef>
                <a:spcPts val="0"/>
              </a:spcBef>
              <a:buNone/>
            </a:pPr>
            <a:r>
              <a:rPr b="1" lang="en-US" sz="2200"/>
              <a:t>Henrik Theolin</a:t>
            </a:r>
            <a:r>
              <a:rPr lang="en-US" sz="2200"/>
              <a:t>,</a:t>
            </a:r>
            <a:r>
              <a:rPr lang="en-US" sz="2000"/>
              <a:t> </a:t>
            </a:r>
            <a:r>
              <a:rPr i="1" lang="en-US" sz="2000"/>
              <a:t>Software designer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Shape 111"/>
          <p:cNvSpPr txBox="1"/>
          <p:nvPr/>
        </p:nvSpPr>
        <p:spPr>
          <a:xfrm>
            <a:off x="622650" y="1060075"/>
            <a:ext cx="3823200" cy="60324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Battery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2 cell battery-pack</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DC/DC converter is needed</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Recharging</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Discharge faults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Monitoring battery state of charge</a:t>
            </a:r>
          </a:p>
          <a:p>
            <a:pPr lvl="0" marR="0" rtl="0" algn="l">
              <a:lnSpc>
                <a:spcPct val="119791"/>
              </a:lnSpc>
              <a:spcBef>
                <a:spcPts val="1198"/>
              </a:spcBef>
              <a:spcAft>
                <a:spcPts val="0"/>
              </a:spcAft>
              <a:buNone/>
            </a:pPr>
            <a:r>
              <a:t/>
            </a:r>
            <a:endParaRPr sz="2666">
              <a:solidFill>
                <a:srgbClr val="1C1D58"/>
              </a:solidFill>
            </a:endParaRPr>
          </a:p>
        </p:txBody>
      </p:sp>
      <p:pic>
        <p:nvPicPr>
          <p:cNvPr id="112" name="Shape 112"/>
          <p:cNvPicPr preferRelativeResize="0"/>
          <p:nvPr/>
        </p:nvPicPr>
        <p:blipFill>
          <a:blip r:embed="rId4">
            <a:alphaModFix/>
          </a:blip>
          <a:stretch>
            <a:fillRect/>
          </a:stretch>
        </p:blipFill>
        <p:spPr>
          <a:xfrm>
            <a:off x="4138899" y="1943524"/>
            <a:ext cx="5920027" cy="42654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Shape 117"/>
          <p:cNvSpPr txBox="1"/>
          <p:nvPr/>
        </p:nvSpPr>
        <p:spPr>
          <a:xfrm>
            <a:off x="622650" y="1060075"/>
            <a:ext cx="3823200" cy="60324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GPS A2235-H</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1 Hz updating frequency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High sensitivity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48 tracking channels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Operates in 3V3 environment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Low current in</a:t>
            </a:r>
            <a:br>
              <a:rPr lang="en-US" sz="2666">
                <a:solidFill>
                  <a:srgbClr val="1C1D58"/>
                </a:solidFill>
              </a:rPr>
            </a:br>
            <a:r>
              <a:rPr lang="en-US" sz="2666">
                <a:solidFill>
                  <a:srgbClr val="1C1D58"/>
                </a:solidFill>
              </a:rPr>
              <a:t>resting mode (50-500μA)</a:t>
            </a:r>
          </a:p>
          <a:p>
            <a:pPr lvl="0" marR="0" rtl="0" algn="l">
              <a:lnSpc>
                <a:spcPct val="119791"/>
              </a:lnSpc>
              <a:spcBef>
                <a:spcPts val="1198"/>
              </a:spcBef>
              <a:spcAft>
                <a:spcPts val="0"/>
              </a:spcAft>
              <a:buNone/>
            </a:pPr>
            <a:r>
              <a:t/>
            </a:r>
            <a:endParaRPr sz="2666">
              <a:solidFill>
                <a:srgbClr val="1C1D58"/>
              </a:solidFill>
            </a:endParaRPr>
          </a:p>
        </p:txBody>
      </p:sp>
      <p:pic>
        <p:nvPicPr>
          <p:cNvPr descr="2281695-40.png" id="118" name="Shape 118"/>
          <p:cNvPicPr preferRelativeResize="0"/>
          <p:nvPr/>
        </p:nvPicPr>
        <p:blipFill>
          <a:blip r:embed="rId4">
            <a:alphaModFix/>
          </a:blip>
          <a:stretch>
            <a:fillRect/>
          </a:stretch>
        </p:blipFill>
        <p:spPr>
          <a:xfrm>
            <a:off x="5619175" y="2012750"/>
            <a:ext cx="3265850" cy="3110325"/>
          </a:xfrm>
          <a:prstGeom prst="rect">
            <a:avLst/>
          </a:prstGeom>
          <a:noFill/>
          <a:ln>
            <a:noFill/>
          </a:ln>
        </p:spPr>
      </p:pic>
      <p:sp>
        <p:nvSpPr>
          <p:cNvPr id="119" name="Shape 119"/>
          <p:cNvSpPr txBox="1"/>
          <p:nvPr/>
        </p:nvSpPr>
        <p:spPr>
          <a:xfrm>
            <a:off x="4876700" y="5060500"/>
            <a:ext cx="4750800" cy="623400"/>
          </a:xfrm>
          <a:prstGeom prst="rect">
            <a:avLst/>
          </a:prstGeom>
          <a:noFill/>
          <a:ln>
            <a:noFill/>
          </a:ln>
        </p:spPr>
        <p:txBody>
          <a:bodyPr anchorCtr="0" anchor="t" bIns="91425" lIns="91425" rIns="91425" wrap="square" tIns="91425">
            <a:noAutofit/>
          </a:bodyPr>
          <a:lstStyle/>
          <a:p>
            <a:pPr lvl="0" rtl="0" algn="ctr">
              <a:spcBef>
                <a:spcPts val="0"/>
              </a:spcBef>
              <a:buNone/>
            </a:pPr>
            <a:r>
              <a:rPr b="1" lang="en-US"/>
              <a:t>A2235 GPS Module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Shape 124"/>
          <p:cNvSpPr txBox="1"/>
          <p:nvPr/>
        </p:nvSpPr>
        <p:spPr>
          <a:xfrm>
            <a:off x="622650" y="1060075"/>
            <a:ext cx="3823200" cy="60324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GPS A2235-H</a:t>
            </a:r>
          </a:p>
          <a:p>
            <a:pPr lvl="0" marR="0" rtl="0" algn="l">
              <a:lnSpc>
                <a:spcPct val="119791"/>
              </a:lnSpc>
              <a:spcBef>
                <a:spcPts val="1198"/>
              </a:spcBef>
              <a:spcAft>
                <a:spcPts val="0"/>
              </a:spcAft>
              <a:buNone/>
            </a:pPr>
            <a:r>
              <a:rPr lang="en-US" sz="2666">
                <a:solidFill>
                  <a:srgbClr val="1C1D58"/>
                </a:solidFill>
              </a:rPr>
              <a:t>Requirements: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Steady voltages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Protection from sudden loss off power</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Proper startup and shutdown sequences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UART</a:t>
            </a:r>
            <a:r>
              <a:rPr b="1" baseline="30000" lang="en-US" sz="2666">
                <a:solidFill>
                  <a:srgbClr val="1C1D58"/>
                </a:solidFill>
              </a:rPr>
              <a:t>[1]</a:t>
            </a:r>
            <a:r>
              <a:rPr lang="en-US" sz="2666">
                <a:solidFill>
                  <a:srgbClr val="1C1D58"/>
                </a:solidFill>
              </a:rPr>
              <a:t>, SPI or I</a:t>
            </a:r>
            <a:r>
              <a:rPr baseline="30000" lang="en-US" sz="2666">
                <a:solidFill>
                  <a:srgbClr val="1C1D58"/>
                </a:solidFill>
              </a:rPr>
              <a:t>2</a:t>
            </a:r>
            <a:r>
              <a:rPr lang="en-US" sz="2666">
                <a:solidFill>
                  <a:srgbClr val="1C1D58"/>
                </a:solidFill>
              </a:rPr>
              <a:t>C connection, we went for UART.</a:t>
            </a:r>
          </a:p>
          <a:p>
            <a:pPr lvl="0" marR="0" rtl="0" algn="l">
              <a:lnSpc>
                <a:spcPct val="119791"/>
              </a:lnSpc>
              <a:spcBef>
                <a:spcPts val="1198"/>
              </a:spcBef>
              <a:spcAft>
                <a:spcPts val="0"/>
              </a:spcAft>
              <a:buNone/>
            </a:pPr>
            <a:r>
              <a:t/>
            </a:r>
            <a:endParaRPr sz="2666">
              <a:solidFill>
                <a:srgbClr val="1C1D58"/>
              </a:solidFill>
            </a:endParaRPr>
          </a:p>
        </p:txBody>
      </p:sp>
      <p:pic>
        <p:nvPicPr>
          <p:cNvPr descr="power_on_sequence.png" id="125" name="Shape 125"/>
          <p:cNvPicPr preferRelativeResize="0"/>
          <p:nvPr/>
        </p:nvPicPr>
        <p:blipFill>
          <a:blip r:embed="rId4">
            <a:alphaModFix/>
          </a:blip>
          <a:stretch>
            <a:fillRect/>
          </a:stretch>
        </p:blipFill>
        <p:spPr>
          <a:xfrm>
            <a:off x="4487950" y="2341575"/>
            <a:ext cx="5409350" cy="3107689"/>
          </a:xfrm>
          <a:prstGeom prst="rect">
            <a:avLst/>
          </a:prstGeom>
          <a:noFill/>
          <a:ln>
            <a:noFill/>
          </a:ln>
        </p:spPr>
      </p:pic>
      <p:sp>
        <p:nvSpPr>
          <p:cNvPr id="126" name="Shape 126"/>
          <p:cNvSpPr txBox="1"/>
          <p:nvPr/>
        </p:nvSpPr>
        <p:spPr>
          <a:xfrm>
            <a:off x="4703675" y="6741100"/>
            <a:ext cx="6062400" cy="7074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27" name="Shape 127"/>
          <p:cNvSpPr txBox="1"/>
          <p:nvPr/>
        </p:nvSpPr>
        <p:spPr>
          <a:xfrm>
            <a:off x="622650" y="6841000"/>
            <a:ext cx="6357300" cy="507600"/>
          </a:xfrm>
          <a:prstGeom prst="rect">
            <a:avLst/>
          </a:prstGeom>
          <a:noFill/>
          <a:ln>
            <a:noFill/>
          </a:ln>
        </p:spPr>
        <p:txBody>
          <a:bodyPr anchorCtr="0" anchor="t" bIns="91425" lIns="91425" rIns="91425" wrap="square" tIns="91425">
            <a:noAutofit/>
          </a:bodyPr>
          <a:lstStyle/>
          <a:p>
            <a:pPr lvl="0" algn="ctr">
              <a:spcBef>
                <a:spcPts val="0"/>
              </a:spcBef>
              <a:buNone/>
            </a:pPr>
            <a:r>
              <a:rPr b="1" baseline="30000" lang="en-US" sz="1800"/>
              <a:t>[1]</a:t>
            </a:r>
            <a:r>
              <a:rPr b="1" lang="en-US" sz="1800"/>
              <a:t>Universal asynchronous receiver-transmitter</a:t>
            </a:r>
          </a:p>
          <a:p>
            <a:pPr lvl="0" algn="ctr">
              <a:spcBef>
                <a:spcPts val="0"/>
              </a:spcBef>
              <a:buNone/>
            </a:pPr>
            <a:r>
              <a:t/>
            </a:r>
            <a:endParaRPr b="1"/>
          </a:p>
        </p:txBody>
      </p:sp>
      <p:sp>
        <p:nvSpPr>
          <p:cNvPr id="128" name="Shape 128"/>
          <p:cNvSpPr txBox="1"/>
          <p:nvPr/>
        </p:nvSpPr>
        <p:spPr>
          <a:xfrm>
            <a:off x="4817225" y="5449275"/>
            <a:ext cx="4750800" cy="623400"/>
          </a:xfrm>
          <a:prstGeom prst="rect">
            <a:avLst/>
          </a:prstGeom>
          <a:noFill/>
          <a:ln>
            <a:noFill/>
          </a:ln>
        </p:spPr>
        <p:txBody>
          <a:bodyPr anchorCtr="0" anchor="t" bIns="91425" lIns="91425" rIns="91425" wrap="square" tIns="91425">
            <a:noAutofit/>
          </a:bodyPr>
          <a:lstStyle/>
          <a:p>
            <a:pPr lvl="0" algn="l">
              <a:spcBef>
                <a:spcPts val="0"/>
              </a:spcBef>
              <a:buNone/>
            </a:pPr>
            <a:r>
              <a:rPr b="1" lang="en-US"/>
              <a:t>From Proper power ON/OFF sequence datasheet</a:t>
            </a:r>
          </a:p>
          <a:p>
            <a:pPr lvl="0" algn="ctr">
              <a:spcBef>
                <a:spcPts val="0"/>
              </a:spcBef>
              <a:buNone/>
            </a:pPr>
            <a:r>
              <a:rPr b="1" lang="en-US"/>
              <a:t> using maestro GPS recievers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Shape 133"/>
          <p:cNvSpPr txBox="1"/>
          <p:nvPr/>
        </p:nvSpPr>
        <p:spPr>
          <a:xfrm>
            <a:off x="622650" y="1060075"/>
            <a:ext cx="3823200" cy="60324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GPS A2235-H</a:t>
            </a:r>
          </a:p>
          <a:p>
            <a:pPr lvl="0" marR="0" rtl="0" algn="l">
              <a:lnSpc>
                <a:spcPct val="119791"/>
              </a:lnSpc>
              <a:spcBef>
                <a:spcPts val="1198"/>
              </a:spcBef>
              <a:spcAft>
                <a:spcPts val="0"/>
              </a:spcAft>
              <a:buNone/>
            </a:pPr>
            <a:r>
              <a:rPr lang="en-US" sz="2400">
                <a:solidFill>
                  <a:srgbClr val="1C1D58"/>
                </a:solidFill>
              </a:rPr>
              <a:t>Settings and UART connection</a:t>
            </a:r>
          </a:p>
          <a:p>
            <a:pPr indent="-215900" lvl="0" marL="381000" marR="0" rtl="0" algn="l">
              <a:lnSpc>
                <a:spcPct val="119791"/>
              </a:lnSpc>
              <a:spcBef>
                <a:spcPts val="1198"/>
              </a:spcBef>
              <a:spcAft>
                <a:spcPts val="0"/>
              </a:spcAft>
              <a:buClr>
                <a:srgbClr val="1C1D58"/>
              </a:buClr>
              <a:buSzPct val="100000"/>
              <a:buFont typeface="Arial"/>
              <a:buChar char="●"/>
            </a:pPr>
            <a:r>
              <a:rPr lang="en-US" sz="2600">
                <a:solidFill>
                  <a:srgbClr val="1C1D58"/>
                </a:solidFill>
              </a:rPr>
              <a:t>UART:</a:t>
            </a:r>
          </a:p>
          <a:p>
            <a:pPr indent="-355600" lvl="1" marL="914400" marR="0" rtl="0" algn="l">
              <a:lnSpc>
                <a:spcPct val="119791"/>
              </a:lnSpc>
              <a:spcBef>
                <a:spcPts val="1198"/>
              </a:spcBef>
              <a:spcAft>
                <a:spcPts val="0"/>
              </a:spcAft>
              <a:buClr>
                <a:srgbClr val="1C1D58"/>
              </a:buClr>
              <a:buSzPct val="100000"/>
            </a:pPr>
            <a:r>
              <a:rPr lang="en-US" sz="2000">
                <a:solidFill>
                  <a:srgbClr val="1C1D58"/>
                </a:solidFill>
              </a:rPr>
              <a:t>Low update speed, perfect for 1Hz GPS</a:t>
            </a:r>
          </a:p>
          <a:p>
            <a:pPr indent="-355600" lvl="1" marL="914400" marR="0" rtl="0" algn="l">
              <a:lnSpc>
                <a:spcPct val="119791"/>
              </a:lnSpc>
              <a:spcBef>
                <a:spcPts val="1198"/>
              </a:spcBef>
              <a:spcAft>
                <a:spcPts val="0"/>
              </a:spcAft>
              <a:buClr>
                <a:srgbClr val="1C1D58"/>
              </a:buClr>
              <a:buSzPct val="100000"/>
            </a:pPr>
            <a:r>
              <a:rPr lang="en-US" sz="2000">
                <a:solidFill>
                  <a:srgbClr val="1C1D58"/>
                </a:solidFill>
              </a:rPr>
              <a:t>Low power consumption</a:t>
            </a:r>
          </a:p>
          <a:p>
            <a:pPr indent="-355600" lvl="1" marL="914400" marR="0" rtl="0" algn="l">
              <a:lnSpc>
                <a:spcPct val="119791"/>
              </a:lnSpc>
              <a:spcBef>
                <a:spcPts val="1198"/>
              </a:spcBef>
              <a:spcAft>
                <a:spcPts val="0"/>
              </a:spcAft>
              <a:buClr>
                <a:srgbClr val="1C1D58"/>
              </a:buClr>
              <a:buSzPct val="100000"/>
            </a:pPr>
            <a:r>
              <a:rPr lang="en-US" sz="2000">
                <a:solidFill>
                  <a:srgbClr val="1C1D58"/>
                </a:solidFill>
              </a:rPr>
              <a:t>Only two wires</a:t>
            </a:r>
          </a:p>
          <a:p>
            <a:pPr indent="-215900" lvl="0" marL="381000" marR="0" rtl="0" algn="l">
              <a:lnSpc>
                <a:spcPct val="119791"/>
              </a:lnSpc>
              <a:spcBef>
                <a:spcPts val="1198"/>
              </a:spcBef>
              <a:spcAft>
                <a:spcPts val="0"/>
              </a:spcAft>
              <a:buClr>
                <a:srgbClr val="1C1D58"/>
              </a:buClr>
              <a:buSzPct val="100000"/>
              <a:buFont typeface="Arial"/>
              <a:buChar char="●"/>
            </a:pPr>
            <a:r>
              <a:rPr lang="en-US" sz="2600">
                <a:solidFill>
                  <a:srgbClr val="1C1D58"/>
                </a:solidFill>
              </a:rPr>
              <a:t>For PSSS</a:t>
            </a:r>
            <a:r>
              <a:rPr b="1" baseline="30000" lang="en-US" sz="2600">
                <a:solidFill>
                  <a:srgbClr val="1C1D58"/>
                </a:solidFill>
              </a:rPr>
              <a:t>[1]</a:t>
            </a:r>
            <a:r>
              <a:rPr lang="en-US" sz="2600">
                <a:solidFill>
                  <a:srgbClr val="1C1D58"/>
                </a:solidFill>
              </a:rPr>
              <a:t>, high speed digital logic is needed on ON_OFF pin</a:t>
            </a:r>
          </a:p>
        </p:txBody>
      </p:sp>
      <p:sp>
        <p:nvSpPr>
          <p:cNvPr id="134" name="Shape 134"/>
          <p:cNvSpPr txBox="1"/>
          <p:nvPr/>
        </p:nvSpPr>
        <p:spPr>
          <a:xfrm>
            <a:off x="358275" y="6794350"/>
            <a:ext cx="6357300" cy="507600"/>
          </a:xfrm>
          <a:prstGeom prst="rect">
            <a:avLst/>
          </a:prstGeom>
          <a:noFill/>
          <a:ln>
            <a:noFill/>
          </a:ln>
        </p:spPr>
        <p:txBody>
          <a:bodyPr anchorCtr="0" anchor="t" bIns="91425" lIns="91425" rIns="91425" wrap="square" tIns="91425">
            <a:noAutofit/>
          </a:bodyPr>
          <a:lstStyle/>
          <a:p>
            <a:pPr lvl="0" rtl="0" algn="ctr">
              <a:spcBef>
                <a:spcPts val="0"/>
              </a:spcBef>
              <a:buNone/>
            </a:pPr>
            <a:r>
              <a:rPr b="1" baseline="30000" lang="en-US" sz="1800"/>
              <a:t>[1]</a:t>
            </a:r>
            <a:r>
              <a:rPr b="1" lang="en-US" sz="1800"/>
              <a:t>Proper Startup Shutdown Sequence</a:t>
            </a:r>
          </a:p>
          <a:p>
            <a:pPr lvl="0" rtl="0" algn="ctr">
              <a:spcBef>
                <a:spcPts val="0"/>
              </a:spcBef>
              <a:buNone/>
            </a:pPr>
            <a:r>
              <a:t/>
            </a:r>
            <a:endParaRPr b="1"/>
          </a:p>
        </p:txBody>
      </p:sp>
      <p:pic>
        <p:nvPicPr>
          <p:cNvPr descr="A2235-h_settings.png" id="135" name="Shape 135"/>
          <p:cNvPicPr preferRelativeResize="0"/>
          <p:nvPr/>
        </p:nvPicPr>
        <p:blipFill>
          <a:blip r:embed="rId4">
            <a:alphaModFix/>
          </a:blip>
          <a:stretch>
            <a:fillRect/>
          </a:stretch>
        </p:blipFill>
        <p:spPr>
          <a:xfrm>
            <a:off x="4663550" y="1567550"/>
            <a:ext cx="5409350" cy="3338202"/>
          </a:xfrm>
          <a:prstGeom prst="rect">
            <a:avLst/>
          </a:prstGeom>
          <a:noFill/>
          <a:ln>
            <a:noFill/>
          </a:ln>
        </p:spPr>
      </p:pic>
      <p:sp>
        <p:nvSpPr>
          <p:cNvPr id="136" name="Shape 136"/>
          <p:cNvSpPr txBox="1"/>
          <p:nvPr/>
        </p:nvSpPr>
        <p:spPr>
          <a:xfrm>
            <a:off x="4992825" y="4843525"/>
            <a:ext cx="4750800" cy="773100"/>
          </a:xfrm>
          <a:prstGeom prst="rect">
            <a:avLst/>
          </a:prstGeom>
          <a:noFill/>
          <a:ln>
            <a:noFill/>
          </a:ln>
        </p:spPr>
        <p:txBody>
          <a:bodyPr anchorCtr="0" anchor="t" bIns="91425" lIns="91425" rIns="91425" wrap="square" tIns="91425">
            <a:noAutofit/>
          </a:bodyPr>
          <a:lstStyle/>
          <a:p>
            <a:pPr lvl="0" rtl="0" algn="ctr">
              <a:spcBef>
                <a:spcPts val="0"/>
              </a:spcBef>
              <a:buNone/>
            </a:pPr>
            <a:r>
              <a:rPr b="1" lang="en-US"/>
              <a:t>Pin description for connection and ON-OFF settings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Shape 141"/>
          <p:cNvSpPr txBox="1"/>
          <p:nvPr/>
        </p:nvSpPr>
        <p:spPr>
          <a:xfrm>
            <a:off x="622650" y="1060075"/>
            <a:ext cx="3823200" cy="60324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GPS A2235-H</a:t>
            </a:r>
          </a:p>
          <a:p>
            <a:pPr lvl="0" marR="0" rtl="0" algn="l">
              <a:lnSpc>
                <a:spcPct val="119791"/>
              </a:lnSpc>
              <a:spcBef>
                <a:spcPts val="1198"/>
              </a:spcBef>
              <a:spcAft>
                <a:spcPts val="0"/>
              </a:spcAft>
              <a:buNone/>
            </a:pPr>
            <a:r>
              <a:rPr lang="en-US" sz="2400">
                <a:solidFill>
                  <a:srgbClr val="1C1D58"/>
                </a:solidFill>
              </a:rPr>
              <a:t>wiring</a:t>
            </a:r>
          </a:p>
          <a:p>
            <a:pPr indent="-215900" lvl="0" marL="381000" marR="0" rtl="0" algn="l">
              <a:lnSpc>
                <a:spcPct val="119791"/>
              </a:lnSpc>
              <a:spcBef>
                <a:spcPts val="1198"/>
              </a:spcBef>
              <a:spcAft>
                <a:spcPts val="0"/>
              </a:spcAft>
              <a:buClr>
                <a:srgbClr val="1C1D58"/>
              </a:buClr>
              <a:buSzPct val="100000"/>
              <a:buFont typeface="Arial"/>
              <a:buChar char="●"/>
            </a:pPr>
            <a:r>
              <a:rPr lang="en-US" sz="2600">
                <a:solidFill>
                  <a:srgbClr val="1C1D58"/>
                </a:solidFill>
              </a:rPr>
              <a:t>GPS_TOGGLE</a:t>
            </a:r>
          </a:p>
          <a:p>
            <a:pPr indent="-355600" lvl="1" marL="914400" marR="0" rtl="0" algn="l">
              <a:lnSpc>
                <a:spcPct val="119791"/>
              </a:lnSpc>
              <a:spcBef>
                <a:spcPts val="1198"/>
              </a:spcBef>
              <a:spcAft>
                <a:spcPts val="0"/>
              </a:spcAft>
              <a:buClr>
                <a:srgbClr val="1C1D58"/>
              </a:buClr>
              <a:buSzPct val="100000"/>
            </a:pPr>
            <a:r>
              <a:rPr lang="en-US" sz="2000">
                <a:solidFill>
                  <a:srgbClr val="1C1D58"/>
                </a:solidFill>
              </a:rPr>
              <a:t>Controls ON_OFF sequence</a:t>
            </a:r>
          </a:p>
          <a:p>
            <a:pPr indent="-355600" lvl="1" marL="914400" marR="0" rtl="0" algn="l">
              <a:lnSpc>
                <a:spcPct val="119791"/>
              </a:lnSpc>
              <a:spcBef>
                <a:spcPts val="1198"/>
              </a:spcBef>
              <a:spcAft>
                <a:spcPts val="0"/>
              </a:spcAft>
              <a:buClr>
                <a:srgbClr val="1C1D58"/>
              </a:buClr>
              <a:buSzPct val="100000"/>
            </a:pPr>
            <a:r>
              <a:rPr lang="en-US" sz="2000">
                <a:solidFill>
                  <a:srgbClr val="1C1D58"/>
                </a:solidFill>
              </a:rPr>
              <a:t>Sequence can be steady controlled using two switching depletion mode MOSFETS</a:t>
            </a:r>
          </a:p>
          <a:p>
            <a:pPr indent="-215900" lvl="0" marL="381000" marR="0" rtl="0" algn="l">
              <a:lnSpc>
                <a:spcPct val="119791"/>
              </a:lnSpc>
              <a:spcBef>
                <a:spcPts val="1198"/>
              </a:spcBef>
              <a:spcAft>
                <a:spcPts val="0"/>
              </a:spcAft>
              <a:buClr>
                <a:srgbClr val="1C1D58"/>
              </a:buClr>
              <a:buSzPct val="100000"/>
              <a:buFont typeface="Arial"/>
              <a:buChar char="●"/>
            </a:pPr>
            <a:r>
              <a:rPr lang="en-US" sz="2600">
                <a:solidFill>
                  <a:srgbClr val="1C1D58"/>
                </a:solidFill>
              </a:rPr>
              <a:t>USART Transmit</a:t>
            </a:r>
          </a:p>
          <a:p>
            <a:pPr indent="-215900" lvl="0" marL="381000" marR="0" rtl="0" algn="l">
              <a:lnSpc>
                <a:spcPct val="119791"/>
              </a:lnSpc>
              <a:spcBef>
                <a:spcPts val="1198"/>
              </a:spcBef>
              <a:spcAft>
                <a:spcPts val="0"/>
              </a:spcAft>
              <a:buClr>
                <a:srgbClr val="1C1D58"/>
              </a:buClr>
              <a:buSzPct val="100000"/>
              <a:buFont typeface="Arial"/>
              <a:buChar char="●"/>
            </a:pPr>
            <a:r>
              <a:rPr lang="en-US" sz="2600">
                <a:solidFill>
                  <a:srgbClr val="1C1D58"/>
                </a:solidFill>
              </a:rPr>
              <a:t>USART Receive</a:t>
            </a:r>
          </a:p>
        </p:txBody>
      </p:sp>
      <p:sp>
        <p:nvSpPr>
          <p:cNvPr id="142" name="Shape 142"/>
          <p:cNvSpPr txBox="1"/>
          <p:nvPr/>
        </p:nvSpPr>
        <p:spPr>
          <a:xfrm>
            <a:off x="4701325" y="3589625"/>
            <a:ext cx="3237600" cy="467100"/>
          </a:xfrm>
          <a:prstGeom prst="rect">
            <a:avLst/>
          </a:prstGeom>
          <a:noFill/>
          <a:ln>
            <a:noFill/>
          </a:ln>
        </p:spPr>
        <p:txBody>
          <a:bodyPr anchorCtr="0" anchor="t" bIns="91425" lIns="91425" rIns="91425" wrap="square" tIns="91425">
            <a:noAutofit/>
          </a:bodyPr>
          <a:lstStyle/>
          <a:p>
            <a:pPr lvl="0" rtl="0" algn="ctr">
              <a:spcBef>
                <a:spcPts val="0"/>
              </a:spcBef>
              <a:buNone/>
            </a:pPr>
            <a:r>
              <a:rPr b="1" lang="en-US"/>
              <a:t>High speed switching logic</a:t>
            </a:r>
          </a:p>
        </p:txBody>
      </p:sp>
      <p:pic>
        <p:nvPicPr>
          <p:cNvPr descr="Switching_logic.png" id="143" name="Shape 143"/>
          <p:cNvPicPr preferRelativeResize="0"/>
          <p:nvPr/>
        </p:nvPicPr>
        <p:blipFill rotWithShape="1">
          <a:blip r:embed="rId4">
            <a:alphaModFix/>
          </a:blip>
          <a:srcRect b="0" l="69" r="69" t="0"/>
          <a:stretch/>
        </p:blipFill>
        <p:spPr>
          <a:xfrm>
            <a:off x="4519900" y="1060075"/>
            <a:ext cx="3600449" cy="2638425"/>
          </a:xfrm>
          <a:prstGeom prst="rect">
            <a:avLst/>
          </a:prstGeom>
          <a:noFill/>
          <a:ln>
            <a:noFill/>
          </a:ln>
        </p:spPr>
      </p:pic>
      <p:pic>
        <p:nvPicPr>
          <p:cNvPr descr="CPUtoGPS.png" id="144" name="Shape 144"/>
          <p:cNvPicPr preferRelativeResize="0"/>
          <p:nvPr/>
        </p:nvPicPr>
        <p:blipFill>
          <a:blip r:embed="rId5">
            <a:alphaModFix/>
          </a:blip>
          <a:stretch>
            <a:fillRect/>
          </a:stretch>
        </p:blipFill>
        <p:spPr>
          <a:xfrm>
            <a:off x="5173650" y="4451150"/>
            <a:ext cx="3895725" cy="1485900"/>
          </a:xfrm>
          <a:prstGeom prst="rect">
            <a:avLst/>
          </a:prstGeom>
          <a:noFill/>
          <a:ln>
            <a:noFill/>
          </a:ln>
        </p:spPr>
      </p:pic>
      <p:sp>
        <p:nvSpPr>
          <p:cNvPr id="145" name="Shape 145"/>
          <p:cNvSpPr txBox="1"/>
          <p:nvPr/>
        </p:nvSpPr>
        <p:spPr>
          <a:xfrm>
            <a:off x="5502700" y="5937050"/>
            <a:ext cx="3237600" cy="467100"/>
          </a:xfrm>
          <a:prstGeom prst="rect">
            <a:avLst/>
          </a:prstGeom>
          <a:noFill/>
          <a:ln>
            <a:noFill/>
          </a:ln>
        </p:spPr>
        <p:txBody>
          <a:bodyPr anchorCtr="0" anchor="t" bIns="91425" lIns="91425" rIns="91425" wrap="square" tIns="91425">
            <a:noAutofit/>
          </a:bodyPr>
          <a:lstStyle/>
          <a:p>
            <a:pPr lvl="0" rtl="0" algn="ctr">
              <a:spcBef>
                <a:spcPts val="0"/>
              </a:spcBef>
              <a:buNone/>
            </a:pPr>
            <a:r>
              <a:rPr b="1" lang="en-US"/>
              <a:t>All wires from CPU to GPS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Shape 150"/>
          <p:cNvSpPr txBox="1"/>
          <p:nvPr/>
        </p:nvSpPr>
        <p:spPr>
          <a:xfrm>
            <a:off x="324400" y="1081725"/>
            <a:ext cx="9511200" cy="5196000"/>
          </a:xfrm>
          <a:prstGeom prst="rect">
            <a:avLst/>
          </a:prstGeom>
          <a:noFill/>
          <a:ln>
            <a:noFill/>
          </a:ln>
        </p:spPr>
        <p:txBody>
          <a:bodyPr anchorCtr="0" anchor="t" bIns="38100" lIns="38100" rIns="38100" wrap="square" tIns="38100">
            <a:noAutofit/>
          </a:bodyPr>
          <a:lstStyle/>
          <a:p>
            <a:pPr lvl="0" rtl="0">
              <a:lnSpc>
                <a:spcPct val="130000"/>
              </a:lnSpc>
              <a:spcBef>
                <a:spcPts val="0"/>
              </a:spcBef>
              <a:spcAft>
                <a:spcPts val="600"/>
              </a:spcAft>
              <a:buNone/>
            </a:pPr>
            <a:r>
              <a:rPr lang="en-US" sz="4000">
                <a:solidFill>
                  <a:srgbClr val="434343"/>
                </a:solidFill>
              </a:rPr>
              <a:t>Inertial measurement unit (IMU)-Circuit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Used together with the Madgwick-algorithm for precise calculation of instantaneous inclination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Data from the IMU circuit can also be used for more accurate positioning and velocity</a:t>
            </a:r>
          </a:p>
        </p:txBody>
      </p:sp>
      <p:pic>
        <p:nvPicPr>
          <p:cNvPr descr="IMU_schematic.png" id="151" name="Shape 151"/>
          <p:cNvPicPr preferRelativeResize="0"/>
          <p:nvPr/>
        </p:nvPicPr>
        <p:blipFill>
          <a:blip r:embed="rId4">
            <a:alphaModFix/>
          </a:blip>
          <a:stretch>
            <a:fillRect/>
          </a:stretch>
        </p:blipFill>
        <p:spPr>
          <a:xfrm>
            <a:off x="1420287" y="4260425"/>
            <a:ext cx="7319425" cy="292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Shape 156"/>
          <p:cNvSpPr txBox="1"/>
          <p:nvPr/>
        </p:nvSpPr>
        <p:spPr>
          <a:xfrm>
            <a:off x="324400" y="1081725"/>
            <a:ext cx="9511200" cy="5196000"/>
          </a:xfrm>
          <a:prstGeom prst="rect">
            <a:avLst/>
          </a:prstGeom>
          <a:noFill/>
          <a:ln>
            <a:noFill/>
          </a:ln>
        </p:spPr>
        <p:txBody>
          <a:bodyPr anchorCtr="0" anchor="t" bIns="38100" lIns="38100" rIns="38100" wrap="square" tIns="38100">
            <a:noAutofit/>
          </a:bodyPr>
          <a:lstStyle/>
          <a:p>
            <a:pPr lvl="0" rtl="0">
              <a:lnSpc>
                <a:spcPct val="130000"/>
              </a:lnSpc>
              <a:spcBef>
                <a:spcPts val="0"/>
              </a:spcBef>
              <a:spcAft>
                <a:spcPts val="600"/>
              </a:spcAft>
              <a:buNone/>
            </a:pPr>
            <a:r>
              <a:rPr lang="en-US" sz="4000">
                <a:solidFill>
                  <a:srgbClr val="434343"/>
                </a:solidFill>
              </a:rPr>
              <a:t>CubeMX code prototype</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The goal this week is to implement a data logging prototype with CubeMX-generated code and standard HAL libraries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Shape 161"/>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Calculating velocity and position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Kalman filter fusion</a:t>
            </a:r>
          </a:p>
        </p:txBody>
      </p:sp>
      <p:pic>
        <p:nvPicPr>
          <p:cNvPr id="162" name="Shape 162"/>
          <p:cNvPicPr preferRelativeResize="0"/>
          <p:nvPr/>
        </p:nvPicPr>
        <p:blipFill>
          <a:blip r:embed="rId4">
            <a:alphaModFix/>
          </a:blip>
          <a:stretch>
            <a:fillRect/>
          </a:stretch>
        </p:blipFill>
        <p:spPr>
          <a:xfrm>
            <a:off x="3766700" y="3420325"/>
            <a:ext cx="5974774" cy="3360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Shape 167"/>
          <p:cNvSpPr txBox="1"/>
          <p:nvPr/>
        </p:nvSpPr>
        <p:spPr>
          <a:xfrm>
            <a:off x="622650" y="1060075"/>
            <a:ext cx="4665000" cy="52851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Coordinate system</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Distance between satellite and user</a:t>
            </a:r>
          </a:p>
        </p:txBody>
      </p:sp>
      <p:pic>
        <p:nvPicPr>
          <p:cNvPr id="168" name="Shape 168"/>
          <p:cNvPicPr preferRelativeResize="0"/>
          <p:nvPr/>
        </p:nvPicPr>
        <p:blipFill>
          <a:blip r:embed="rId4">
            <a:alphaModFix/>
          </a:blip>
          <a:stretch>
            <a:fillRect/>
          </a:stretch>
        </p:blipFill>
        <p:spPr>
          <a:xfrm>
            <a:off x="3933050" y="3015712"/>
            <a:ext cx="3875275" cy="3732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Shape 173"/>
          <p:cNvSpPr txBox="1"/>
          <p:nvPr/>
        </p:nvSpPr>
        <p:spPr>
          <a:xfrm>
            <a:off x="622650" y="1060075"/>
            <a:ext cx="4665000" cy="52851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Coordinate system</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EKF Vs. LS</a:t>
            </a:r>
          </a:p>
        </p:txBody>
      </p:sp>
      <p:pic>
        <p:nvPicPr>
          <p:cNvPr id="174" name="Shape 174"/>
          <p:cNvPicPr preferRelativeResize="0"/>
          <p:nvPr/>
        </p:nvPicPr>
        <p:blipFill>
          <a:blip r:embed="rId4">
            <a:alphaModFix/>
          </a:blip>
          <a:stretch>
            <a:fillRect/>
          </a:stretch>
        </p:blipFill>
        <p:spPr>
          <a:xfrm>
            <a:off x="1673500" y="2817925"/>
            <a:ext cx="5729175" cy="429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Shape 64"/>
          <p:cNvSpPr txBox="1"/>
          <p:nvPr/>
        </p:nvSpPr>
        <p:spPr>
          <a:xfrm>
            <a:off x="622650" y="1060075"/>
            <a:ext cx="4724400" cy="5196000"/>
          </a:xfrm>
          <a:prstGeom prst="rect">
            <a:avLst/>
          </a:prstGeom>
          <a:noFill/>
          <a:ln>
            <a:noFill/>
          </a:ln>
        </p:spPr>
        <p:txBody>
          <a:bodyPr anchorCtr="0" anchor="t" bIns="38100" lIns="38100" rIns="38100" wrap="square" tIns="38100">
            <a:noAutofit/>
          </a:bodyPr>
          <a:lstStyle/>
          <a:p>
            <a:pPr indent="0" lvl="0" marL="0" marR="0" algn="l">
              <a:lnSpc>
                <a:spcPct val="120138"/>
              </a:lnSpc>
              <a:spcBef>
                <a:spcPts val="0"/>
              </a:spcBef>
              <a:spcAft>
                <a:spcPts val="0"/>
              </a:spcAft>
              <a:buNone/>
            </a:pPr>
            <a:r>
              <a:rPr lang="en-US" sz="4000">
                <a:solidFill>
                  <a:srgbClr val="1C1D58"/>
                </a:solidFill>
              </a:rPr>
              <a:t>Project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Make system with sensors to get information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Help sailor make good decisions</a:t>
            </a:r>
          </a:p>
          <a:p>
            <a:pPr lvl="0" marR="0" algn="l">
              <a:lnSpc>
                <a:spcPct val="119791"/>
              </a:lnSpc>
              <a:spcBef>
                <a:spcPts val="1198"/>
              </a:spcBef>
              <a:spcAft>
                <a:spcPts val="0"/>
              </a:spcAft>
              <a:buNone/>
            </a:pPr>
            <a:r>
              <a:t/>
            </a:r>
            <a:endParaRPr sz="2666">
              <a:solidFill>
                <a:srgbClr val="1C1D58"/>
              </a:solidFill>
            </a:endParaRPr>
          </a:p>
        </p:txBody>
      </p:sp>
      <p:pic>
        <p:nvPicPr>
          <p:cNvPr descr="IMG_2414.jpg" id="65" name="Shape 65"/>
          <p:cNvPicPr preferRelativeResize="0"/>
          <p:nvPr/>
        </p:nvPicPr>
        <p:blipFill>
          <a:blip r:embed="rId4">
            <a:alphaModFix/>
          </a:blip>
          <a:stretch>
            <a:fillRect/>
          </a:stretch>
        </p:blipFill>
        <p:spPr>
          <a:xfrm>
            <a:off x="5637424" y="854700"/>
            <a:ext cx="4205076" cy="56067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Shape 179"/>
          <p:cNvSpPr txBox="1"/>
          <p:nvPr/>
        </p:nvSpPr>
        <p:spPr>
          <a:xfrm>
            <a:off x="622650" y="1060075"/>
            <a:ext cx="5463600" cy="50229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Pressure measurement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Force on the center board</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Mounted safely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Waterproof</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No modifications on the centerboard </a:t>
            </a:r>
          </a:p>
        </p:txBody>
      </p:sp>
      <p:pic>
        <p:nvPicPr>
          <p:cNvPr id="180" name="Shape 180"/>
          <p:cNvPicPr preferRelativeResize="0"/>
          <p:nvPr/>
        </p:nvPicPr>
        <p:blipFill>
          <a:blip r:embed="rId4">
            <a:alphaModFix/>
          </a:blip>
          <a:stretch>
            <a:fillRect/>
          </a:stretch>
        </p:blipFill>
        <p:spPr>
          <a:xfrm>
            <a:off x="5687724" y="2270875"/>
            <a:ext cx="3869176" cy="40481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Shape 185"/>
          <p:cNvSpPr txBox="1"/>
          <p:nvPr/>
        </p:nvSpPr>
        <p:spPr>
          <a:xfrm>
            <a:off x="622650" y="1060075"/>
            <a:ext cx="5463600" cy="50229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Measuring</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Small difference in resistance</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Needs amplifying</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Noise</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Drift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Shape 190"/>
          <p:cNvSpPr txBox="1"/>
          <p:nvPr/>
        </p:nvSpPr>
        <p:spPr>
          <a:xfrm>
            <a:off x="622650" y="1060075"/>
            <a:ext cx="5463600" cy="50229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Load cells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Load cells that utilizes strain gauges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Can withstand a considerable amount of force</a:t>
            </a:r>
          </a:p>
        </p:txBody>
      </p:sp>
      <p:pic>
        <p:nvPicPr>
          <p:cNvPr id="191" name="Shape 191"/>
          <p:cNvPicPr preferRelativeResize="0"/>
          <p:nvPr/>
        </p:nvPicPr>
        <p:blipFill>
          <a:blip r:embed="rId4">
            <a:alphaModFix/>
          </a:blip>
          <a:stretch>
            <a:fillRect/>
          </a:stretch>
        </p:blipFill>
        <p:spPr>
          <a:xfrm>
            <a:off x="3159275" y="4345400"/>
            <a:ext cx="4217200" cy="2635750"/>
          </a:xfrm>
          <a:prstGeom prst="rect">
            <a:avLst/>
          </a:prstGeom>
          <a:noFill/>
          <a:ln>
            <a:noFill/>
          </a:ln>
        </p:spPr>
      </p:pic>
      <p:pic>
        <p:nvPicPr>
          <p:cNvPr id="192" name="Shape 192"/>
          <p:cNvPicPr preferRelativeResize="0"/>
          <p:nvPr/>
        </p:nvPicPr>
        <p:blipFill>
          <a:blip r:embed="rId5">
            <a:alphaModFix/>
          </a:blip>
          <a:stretch>
            <a:fillRect/>
          </a:stretch>
        </p:blipFill>
        <p:spPr>
          <a:xfrm>
            <a:off x="5890975" y="992650"/>
            <a:ext cx="3768948" cy="30865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Shape 197"/>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Connection to HMI</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Data transfer from the system to feedback device made with bluetooth</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X-NUCLEO-IDB04A1 Bluetooth module</a:t>
            </a:r>
          </a:p>
          <a:p>
            <a:pPr lvl="0" marR="0" rtl="0" algn="l">
              <a:lnSpc>
                <a:spcPct val="119791"/>
              </a:lnSpc>
              <a:spcBef>
                <a:spcPts val="1198"/>
              </a:spcBef>
              <a:spcAft>
                <a:spcPts val="0"/>
              </a:spcAft>
              <a:buNone/>
            </a:pPr>
            <a:r>
              <a:t/>
            </a:r>
            <a:endParaRPr sz="1000">
              <a:solidFill>
                <a:schemeClr val="dk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Shape 202"/>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ST BlueNRG library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Low power mode</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DMA transfer over SPI</a:t>
            </a:r>
            <a:br>
              <a:rPr lang="en-US" sz="2666">
                <a:solidFill>
                  <a:srgbClr val="1C1D58"/>
                </a:solidFill>
              </a:rPr>
            </a:br>
            <a:r>
              <a:rPr lang="en-US" sz="2666">
                <a:solidFill>
                  <a:srgbClr val="1C1D58"/>
                </a:solidFill>
              </a:rPr>
              <a:t>offloads processor usage</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Very nice, but does not</a:t>
            </a:r>
            <a:br>
              <a:rPr lang="en-US" sz="2666">
                <a:solidFill>
                  <a:srgbClr val="1C1D58"/>
                </a:solidFill>
              </a:rPr>
            </a:br>
            <a:r>
              <a:rPr lang="en-US" sz="2666">
                <a:solidFill>
                  <a:srgbClr val="1C1D58"/>
                </a:solidFill>
              </a:rPr>
              <a:t>integrate easily with</a:t>
            </a:r>
            <a:br>
              <a:rPr lang="en-US" sz="2666">
                <a:solidFill>
                  <a:srgbClr val="1C1D58"/>
                </a:solidFill>
              </a:rPr>
            </a:br>
            <a:r>
              <a:rPr lang="en-US" sz="2666">
                <a:solidFill>
                  <a:srgbClr val="1C1D58"/>
                </a:solidFill>
              </a:rPr>
              <a:t>STM32CubeMX</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Might have to be replaced</a:t>
            </a:r>
            <a:br>
              <a:rPr lang="en-US" sz="2666">
                <a:solidFill>
                  <a:srgbClr val="1C1D58"/>
                </a:solidFill>
              </a:rPr>
            </a:br>
            <a:r>
              <a:rPr lang="en-US" sz="2666">
                <a:solidFill>
                  <a:srgbClr val="1C1D58"/>
                </a:solidFill>
              </a:rPr>
              <a:t>with our own simpler library</a:t>
            </a:r>
          </a:p>
        </p:txBody>
      </p:sp>
      <p:pic>
        <p:nvPicPr>
          <p:cNvPr descr="IMG_20170910_151025.jpg" id="203" name="Shape 203"/>
          <p:cNvPicPr preferRelativeResize="0"/>
          <p:nvPr/>
        </p:nvPicPr>
        <p:blipFill>
          <a:blip r:embed="rId4">
            <a:alphaModFix/>
          </a:blip>
          <a:stretch>
            <a:fillRect/>
          </a:stretch>
        </p:blipFill>
        <p:spPr>
          <a:xfrm>
            <a:off x="5447131" y="1343698"/>
            <a:ext cx="4045951" cy="3379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Shape 208"/>
          <p:cNvSpPr txBox="1"/>
          <p:nvPr/>
        </p:nvSpPr>
        <p:spPr>
          <a:xfrm>
            <a:off x="622650" y="1060075"/>
            <a:ext cx="53091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Feedback</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Android application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Graphical representation of data</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Tilt and pressure will be easy to interpret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Choose between different feedback layouts</a:t>
            </a:r>
          </a:p>
        </p:txBody>
      </p:sp>
      <p:pic>
        <p:nvPicPr>
          <p:cNvPr descr="Screenshot_20170908-141128.png" id="209" name="Shape 209"/>
          <p:cNvPicPr preferRelativeResize="0"/>
          <p:nvPr/>
        </p:nvPicPr>
        <p:blipFill>
          <a:blip r:embed="rId4">
            <a:alphaModFix/>
          </a:blip>
          <a:stretch>
            <a:fillRect/>
          </a:stretch>
        </p:blipFill>
        <p:spPr>
          <a:xfrm>
            <a:off x="6492274" y="840224"/>
            <a:ext cx="3046424" cy="5415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Shape 214"/>
          <p:cNvSpPr txBox="1"/>
          <p:nvPr/>
        </p:nvSpPr>
        <p:spPr>
          <a:xfrm>
            <a:off x="622650" y="1060075"/>
            <a:ext cx="39258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Graphical representation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Easy to identify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Included possibility to switch between layouts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Feedback with usable information to the sailor</a:t>
            </a:r>
          </a:p>
        </p:txBody>
      </p:sp>
      <p:pic>
        <p:nvPicPr>
          <p:cNvPr descr="Screenshot_20170908-141134.png" id="215" name="Shape 215"/>
          <p:cNvPicPr preferRelativeResize="0"/>
          <p:nvPr/>
        </p:nvPicPr>
        <p:blipFill>
          <a:blip r:embed="rId4">
            <a:alphaModFix/>
          </a:blip>
          <a:stretch>
            <a:fillRect/>
          </a:stretch>
        </p:blipFill>
        <p:spPr>
          <a:xfrm>
            <a:off x="4548450" y="1313000"/>
            <a:ext cx="2584951" cy="4595449"/>
          </a:xfrm>
          <a:prstGeom prst="rect">
            <a:avLst/>
          </a:prstGeom>
          <a:noFill/>
          <a:ln>
            <a:noFill/>
          </a:ln>
        </p:spPr>
      </p:pic>
      <p:pic>
        <p:nvPicPr>
          <p:cNvPr descr="Screenshot_20170908-141139.png" id="216" name="Shape 216"/>
          <p:cNvPicPr preferRelativeResize="0"/>
          <p:nvPr/>
        </p:nvPicPr>
        <p:blipFill>
          <a:blip r:embed="rId5">
            <a:alphaModFix/>
          </a:blip>
          <a:stretch>
            <a:fillRect/>
          </a:stretch>
        </p:blipFill>
        <p:spPr>
          <a:xfrm>
            <a:off x="7303048" y="1312993"/>
            <a:ext cx="2584951" cy="45954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Shape 221"/>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Position representation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Map with trip tracking</a:t>
            </a:r>
          </a:p>
        </p:txBody>
      </p:sp>
      <p:pic>
        <p:nvPicPr>
          <p:cNvPr descr="Screenshot_20170908-141148.png" id="222" name="Shape 222"/>
          <p:cNvPicPr preferRelativeResize="0"/>
          <p:nvPr/>
        </p:nvPicPr>
        <p:blipFill>
          <a:blip r:embed="rId4">
            <a:alphaModFix/>
          </a:blip>
          <a:stretch>
            <a:fillRect/>
          </a:stretch>
        </p:blipFill>
        <p:spPr>
          <a:xfrm>
            <a:off x="5287374" y="2110175"/>
            <a:ext cx="2756401" cy="490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Shape 227"/>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Deeper analysis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History of logged data</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Logging of data</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Choose between different logs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Graphs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Shape 232"/>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What we haven’t discussed</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Frequency and height of waves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Height of centerboard</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Speed in water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Shape 70"/>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Progression</a:t>
            </a:r>
          </a:p>
          <a:p>
            <a:pPr indent="-220133" lvl="0" marL="381000" rtl="0">
              <a:lnSpc>
                <a:spcPct val="119791"/>
              </a:lnSpc>
              <a:spcBef>
                <a:spcPts val="1198"/>
              </a:spcBef>
              <a:buClr>
                <a:srgbClr val="1C1D58"/>
              </a:buClr>
              <a:buSzPct val="98765"/>
              <a:buFont typeface="Arial"/>
              <a:buChar char="●"/>
            </a:pPr>
            <a:r>
              <a:rPr lang="en-US" sz="2666">
                <a:solidFill>
                  <a:srgbClr val="1C1D58"/>
                </a:solidFill>
              </a:rPr>
              <a:t>Power supply							- Elias Grape</a:t>
            </a:r>
          </a:p>
          <a:p>
            <a:pPr indent="-220133" lvl="0" marL="381000" rtl="0">
              <a:lnSpc>
                <a:spcPct val="119791"/>
              </a:lnSpc>
              <a:spcBef>
                <a:spcPts val="1198"/>
              </a:spcBef>
              <a:buClr>
                <a:srgbClr val="1C1D58"/>
              </a:buClr>
              <a:buSzPct val="98765"/>
              <a:buFont typeface="Arial"/>
              <a:buChar char="●"/>
            </a:pPr>
            <a:r>
              <a:rPr lang="en-US" sz="2666">
                <a:solidFill>
                  <a:srgbClr val="1C1D58"/>
                </a:solidFill>
              </a:rPr>
              <a:t>GPS										- Daniel Brolin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IMU Circuit								- Kenny Eriksson</a:t>
            </a:r>
          </a:p>
          <a:p>
            <a:pPr indent="-220133" lvl="0" marL="381000" rtl="0">
              <a:lnSpc>
                <a:spcPct val="119791"/>
              </a:lnSpc>
              <a:spcBef>
                <a:spcPts val="1198"/>
              </a:spcBef>
              <a:buClr>
                <a:srgbClr val="1C1D58"/>
              </a:buClr>
              <a:buSzPct val="98765"/>
              <a:buFont typeface="Arial"/>
              <a:buChar char="●"/>
            </a:pPr>
            <a:r>
              <a:rPr lang="en-US" sz="2666">
                <a:solidFill>
                  <a:srgbClr val="1C1D58"/>
                </a:solidFill>
              </a:rPr>
              <a:t>Calculating velocity and position	- Oskar Axelsson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Pressure measurement				- Josef Lundberg</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Connection								- Johannes Sjölund</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Feedback								- Henrik Theolin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Shape 237"/>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References</a:t>
            </a:r>
          </a:p>
          <a:p>
            <a:pPr indent="-203200" lvl="0" marL="381000" marR="0" rtl="0" algn="l">
              <a:lnSpc>
                <a:spcPct val="119791"/>
              </a:lnSpc>
              <a:spcBef>
                <a:spcPts val="1198"/>
              </a:spcBef>
              <a:spcAft>
                <a:spcPts val="0"/>
              </a:spcAft>
              <a:buClr>
                <a:srgbClr val="1C1D58"/>
              </a:buClr>
              <a:buSzPct val="100000"/>
              <a:buFont typeface="Arial"/>
              <a:buChar char="●"/>
            </a:pPr>
            <a:r>
              <a:rPr lang="en-US" sz="2400">
                <a:solidFill>
                  <a:srgbClr val="1C1D58"/>
                </a:solidFill>
              </a:rPr>
              <a:t>Maxim integrated: </a:t>
            </a:r>
            <a:r>
              <a:rPr lang="en-US" sz="1100"/>
              <a:t> </a:t>
            </a:r>
            <a:r>
              <a:rPr lang="en-US" u="sng">
                <a:solidFill>
                  <a:schemeClr val="hlink"/>
                </a:solidFill>
                <a:hlinkClick r:id="rId4"/>
              </a:rPr>
              <a:t>https://www.maximintegrated.com/en/app-notes/index.mvp/id/760</a:t>
            </a:r>
          </a:p>
          <a:p>
            <a:pPr indent="-203200" lvl="0" marL="381000" marR="0" rtl="0" algn="l">
              <a:lnSpc>
                <a:spcPct val="119791"/>
              </a:lnSpc>
              <a:spcBef>
                <a:spcPts val="1198"/>
              </a:spcBef>
              <a:spcAft>
                <a:spcPts val="0"/>
              </a:spcAft>
              <a:buClr>
                <a:srgbClr val="1C1D58"/>
              </a:buClr>
              <a:buSzPct val="100000"/>
              <a:buFont typeface="Arial"/>
              <a:buChar char="●"/>
            </a:pPr>
            <a:r>
              <a:rPr lang="en-US" sz="2400">
                <a:solidFill>
                  <a:srgbClr val="1C1D58"/>
                </a:solidFill>
              </a:rPr>
              <a:t>Load cell: </a:t>
            </a:r>
            <a:r>
              <a:rPr lang="en-US" u="sng">
                <a:solidFill>
                  <a:schemeClr val="hlink"/>
                </a:solidFill>
                <a:hlinkClick r:id="rId5"/>
              </a:rPr>
              <a:t>https://www.digikey.se/products/en?keywords=223-1531-ND</a:t>
            </a:r>
          </a:p>
          <a:p>
            <a:pPr indent="-220133" lvl="0" marL="381000" rtl="0">
              <a:lnSpc>
                <a:spcPct val="119791"/>
              </a:lnSpc>
              <a:spcBef>
                <a:spcPts val="1198"/>
              </a:spcBef>
              <a:buClr>
                <a:srgbClr val="1C1D58"/>
              </a:buClr>
              <a:buSzPct val="111111"/>
              <a:buFont typeface="Arial"/>
              <a:buChar char="●"/>
            </a:pPr>
            <a:r>
              <a:rPr lang="en-US" sz="2400">
                <a:solidFill>
                  <a:srgbClr val="1C1D58"/>
                </a:solidFill>
              </a:rPr>
              <a:t>A2235-H: </a:t>
            </a:r>
            <a:r>
              <a:rPr lang="en-US" u="sng">
                <a:solidFill>
                  <a:schemeClr val="hlink"/>
                </a:solidFill>
                <a:hlinkClick r:id="rId6"/>
              </a:rPr>
              <a:t>http://www.mouser.com/catalog/specsheets/EVA2235-H.pdf</a:t>
            </a:r>
          </a:p>
          <a:p>
            <a:pPr indent="-203200" lvl="0" marL="381000" rtl="0">
              <a:lnSpc>
                <a:spcPct val="119791"/>
              </a:lnSpc>
              <a:spcBef>
                <a:spcPts val="1198"/>
              </a:spcBef>
              <a:buClr>
                <a:srgbClr val="1C1D58"/>
              </a:buClr>
              <a:buSzPct val="100000"/>
              <a:buFont typeface="Arial"/>
              <a:buChar char="●"/>
            </a:pPr>
            <a:r>
              <a:rPr lang="en-US" sz="2400">
                <a:solidFill>
                  <a:srgbClr val="1C1D58"/>
                </a:solidFill>
              </a:rPr>
              <a:t>GPS Sequences: </a:t>
            </a:r>
            <a:r>
              <a:rPr lang="en-US" u="sng">
                <a:solidFill>
                  <a:schemeClr val="hlink"/>
                </a:solidFill>
                <a:hlinkClick r:id="rId7"/>
              </a:rPr>
              <a:t>http://www.mouser.com/catalog/additional/Power%20ONOFF%20Sequences%20and%20Power-On-Reset(POR)on%20A2100-AB.pdf</a:t>
            </a:r>
          </a:p>
          <a:p>
            <a:pPr indent="-203200" lvl="0" marL="381000" rtl="0">
              <a:lnSpc>
                <a:spcPct val="119791"/>
              </a:lnSpc>
              <a:spcBef>
                <a:spcPts val="1198"/>
              </a:spcBef>
              <a:buClr>
                <a:srgbClr val="1C1D58"/>
              </a:buClr>
              <a:buSzPct val="100000"/>
              <a:buFont typeface="Arial"/>
              <a:buChar char="●"/>
            </a:pPr>
            <a:r>
              <a:rPr lang="en-US" sz="2400">
                <a:solidFill>
                  <a:srgbClr val="1C1D58"/>
                </a:solidFill>
              </a:rPr>
              <a:t>Kalman Filter: </a:t>
            </a:r>
            <a:r>
              <a:rPr lang="en-US">
                <a:solidFill>
                  <a:srgbClr val="1C1D58"/>
                </a:solidFill>
              </a:rPr>
              <a:t>R G Brown, P Y C Hwang, “Introduction to random signals and applied Kalman filtering: with MATLAB exercises and solutions”, 1996.</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Shape 75"/>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Power supply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Battery management system</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Important decisions BMS make</a:t>
            </a:r>
          </a:p>
          <a:p>
            <a:pPr indent="-397933" lvl="1" marL="914400" marR="0" rtl="0" algn="l">
              <a:lnSpc>
                <a:spcPct val="119791"/>
              </a:lnSpc>
              <a:spcBef>
                <a:spcPts val="1198"/>
              </a:spcBef>
              <a:spcAft>
                <a:spcPts val="0"/>
              </a:spcAft>
              <a:buClr>
                <a:srgbClr val="1C1D58"/>
              </a:buClr>
              <a:buSzPct val="98765"/>
            </a:pPr>
            <a:r>
              <a:rPr lang="en-US" sz="2666">
                <a:solidFill>
                  <a:srgbClr val="1C1D58"/>
                </a:solidFill>
              </a:rPr>
              <a:t>Rate of charge</a:t>
            </a:r>
          </a:p>
          <a:p>
            <a:pPr indent="-397933" lvl="1" marL="914400" marR="0" rtl="0" algn="l">
              <a:lnSpc>
                <a:spcPct val="119791"/>
              </a:lnSpc>
              <a:spcBef>
                <a:spcPts val="1198"/>
              </a:spcBef>
              <a:spcAft>
                <a:spcPts val="0"/>
              </a:spcAft>
              <a:buClr>
                <a:srgbClr val="1C1D58"/>
              </a:buClr>
              <a:buSzPct val="98765"/>
            </a:pPr>
            <a:r>
              <a:rPr lang="en-US" sz="2666">
                <a:solidFill>
                  <a:srgbClr val="1C1D58"/>
                </a:solidFill>
              </a:rPr>
              <a:t>Life of the batteries</a:t>
            </a:r>
          </a:p>
          <a:p>
            <a:pPr indent="-397933" lvl="1" marL="914400" marR="0" rtl="0" algn="l">
              <a:lnSpc>
                <a:spcPct val="119791"/>
              </a:lnSpc>
              <a:spcBef>
                <a:spcPts val="1198"/>
              </a:spcBef>
              <a:spcAft>
                <a:spcPts val="0"/>
              </a:spcAft>
              <a:buClr>
                <a:srgbClr val="1C1D58"/>
              </a:buClr>
              <a:buSzPct val="98765"/>
            </a:pPr>
            <a:r>
              <a:rPr lang="en-US" sz="2666">
                <a:solidFill>
                  <a:srgbClr val="1C1D58"/>
                </a:solidFill>
              </a:rPr>
              <a:t>Overall efficiency</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CC/CV (constant current, constant voltage)</a:t>
            </a:r>
          </a:p>
        </p:txBody>
      </p:sp>
      <p:pic>
        <p:nvPicPr>
          <p:cNvPr id="76" name="Shape 76"/>
          <p:cNvPicPr preferRelativeResize="0"/>
          <p:nvPr/>
        </p:nvPicPr>
        <p:blipFill>
          <a:blip r:embed="rId4">
            <a:alphaModFix/>
          </a:blip>
          <a:stretch>
            <a:fillRect/>
          </a:stretch>
        </p:blipFill>
        <p:spPr>
          <a:xfrm>
            <a:off x="6050550" y="839925"/>
            <a:ext cx="3568550" cy="286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Shape 81"/>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Over voltage protection circuit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Reverse voltage protection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Voltage regulation</a:t>
            </a:r>
          </a:p>
        </p:txBody>
      </p:sp>
      <p:pic>
        <p:nvPicPr>
          <p:cNvPr id="82" name="Shape 82"/>
          <p:cNvPicPr preferRelativeResize="0"/>
          <p:nvPr/>
        </p:nvPicPr>
        <p:blipFill>
          <a:blip r:embed="rId4">
            <a:alphaModFix/>
          </a:blip>
          <a:stretch>
            <a:fillRect/>
          </a:stretch>
        </p:blipFill>
        <p:spPr>
          <a:xfrm>
            <a:off x="2404570" y="3247150"/>
            <a:ext cx="4902603" cy="378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Shape 87"/>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Normal operating conditions</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Top left and right transistors are conducting</a:t>
            </a:r>
          </a:p>
          <a:p>
            <a:pPr lvl="0" marR="0" rtl="0" algn="l">
              <a:lnSpc>
                <a:spcPct val="119791"/>
              </a:lnSpc>
              <a:spcBef>
                <a:spcPts val="1198"/>
              </a:spcBef>
              <a:spcAft>
                <a:spcPts val="0"/>
              </a:spcAft>
              <a:buNone/>
            </a:pPr>
            <a:r>
              <a:t/>
            </a:r>
            <a:endParaRPr sz="2666">
              <a:solidFill>
                <a:srgbClr val="1C1D58"/>
              </a:solidFill>
            </a:endParaRPr>
          </a:p>
        </p:txBody>
      </p:sp>
      <p:pic>
        <p:nvPicPr>
          <p:cNvPr id="88" name="Shape 88"/>
          <p:cNvPicPr preferRelativeResize="0"/>
          <p:nvPr/>
        </p:nvPicPr>
        <p:blipFill>
          <a:blip r:embed="rId4">
            <a:alphaModFix/>
          </a:blip>
          <a:stretch>
            <a:fillRect/>
          </a:stretch>
        </p:blipFill>
        <p:spPr>
          <a:xfrm>
            <a:off x="2270899" y="3225475"/>
            <a:ext cx="4926974" cy="380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Shape 93"/>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Reverse voltage protection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PMOS transistor gets voltage at gate and stop conducting</a:t>
            </a:r>
          </a:p>
          <a:p>
            <a:pPr lvl="0" marR="0" rtl="0" algn="l">
              <a:lnSpc>
                <a:spcPct val="119791"/>
              </a:lnSpc>
              <a:spcBef>
                <a:spcPts val="1198"/>
              </a:spcBef>
              <a:spcAft>
                <a:spcPts val="0"/>
              </a:spcAft>
              <a:buNone/>
            </a:pPr>
            <a:r>
              <a:t/>
            </a:r>
            <a:endParaRPr sz="2666">
              <a:solidFill>
                <a:srgbClr val="1C1D58"/>
              </a:solidFill>
            </a:endParaRPr>
          </a:p>
        </p:txBody>
      </p:sp>
      <p:pic>
        <p:nvPicPr>
          <p:cNvPr id="94" name="Shape 94"/>
          <p:cNvPicPr preferRelativeResize="0"/>
          <p:nvPr/>
        </p:nvPicPr>
        <p:blipFill>
          <a:blip r:embed="rId4">
            <a:alphaModFix/>
          </a:blip>
          <a:stretch>
            <a:fillRect/>
          </a:stretch>
        </p:blipFill>
        <p:spPr>
          <a:xfrm>
            <a:off x="2320242" y="2836224"/>
            <a:ext cx="5519522" cy="4265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Shape 99"/>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Over </a:t>
            </a:r>
            <a:r>
              <a:rPr lang="en-US" sz="4000">
                <a:solidFill>
                  <a:srgbClr val="1C1D58"/>
                </a:solidFill>
              </a:rPr>
              <a:t>voltage protection</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Voltage above 5.6V, no current can flow</a:t>
            </a:r>
          </a:p>
          <a:p>
            <a:pPr lvl="0" marR="0" rtl="0" algn="l">
              <a:lnSpc>
                <a:spcPct val="119791"/>
              </a:lnSpc>
              <a:spcBef>
                <a:spcPts val="1198"/>
              </a:spcBef>
              <a:spcAft>
                <a:spcPts val="0"/>
              </a:spcAft>
              <a:buNone/>
            </a:pPr>
            <a:r>
              <a:t/>
            </a:r>
            <a:endParaRPr sz="2666">
              <a:solidFill>
                <a:srgbClr val="1C1D58"/>
              </a:solidFill>
            </a:endParaRPr>
          </a:p>
        </p:txBody>
      </p:sp>
      <p:pic>
        <p:nvPicPr>
          <p:cNvPr id="100" name="Shape 100"/>
          <p:cNvPicPr preferRelativeResize="0"/>
          <p:nvPr/>
        </p:nvPicPr>
        <p:blipFill>
          <a:blip r:embed="rId4">
            <a:alphaModFix/>
          </a:blip>
          <a:stretch>
            <a:fillRect/>
          </a:stretch>
        </p:blipFill>
        <p:spPr>
          <a:xfrm>
            <a:off x="2407250" y="3207950"/>
            <a:ext cx="5345496" cy="4130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Shape 105"/>
          <p:cNvSpPr txBox="1"/>
          <p:nvPr/>
        </p:nvSpPr>
        <p:spPr>
          <a:xfrm>
            <a:off x="622650" y="1060075"/>
            <a:ext cx="9511200" cy="5196000"/>
          </a:xfrm>
          <a:prstGeom prst="rect">
            <a:avLst/>
          </a:prstGeom>
          <a:noFill/>
          <a:ln>
            <a:noFill/>
          </a:ln>
        </p:spPr>
        <p:txBody>
          <a:bodyPr anchorCtr="0" anchor="t" bIns="38100" lIns="38100" rIns="38100" wrap="square" tIns="38100">
            <a:noAutofit/>
          </a:bodyPr>
          <a:lstStyle/>
          <a:p>
            <a:pPr indent="0" lvl="0" marL="0" marR="0" rtl="0" algn="l">
              <a:lnSpc>
                <a:spcPct val="120138"/>
              </a:lnSpc>
              <a:spcBef>
                <a:spcPts val="0"/>
              </a:spcBef>
              <a:spcAft>
                <a:spcPts val="0"/>
              </a:spcAft>
              <a:buNone/>
            </a:pPr>
            <a:r>
              <a:rPr lang="en-US" sz="4000">
                <a:solidFill>
                  <a:srgbClr val="1C1D58"/>
                </a:solidFill>
              </a:rPr>
              <a:t>Power input</a:t>
            </a:r>
          </a:p>
          <a:p>
            <a:pPr indent="-220133" lvl="0" marL="381000" marR="0" rtl="0" algn="l">
              <a:lnSpc>
                <a:spcPct val="119791"/>
              </a:lnSpc>
              <a:spcBef>
                <a:spcPts val="1198"/>
              </a:spcBef>
              <a:spcAft>
                <a:spcPts val="0"/>
              </a:spcAft>
              <a:buClr>
                <a:srgbClr val="1C1D58"/>
              </a:buClr>
              <a:buSzPct val="98765"/>
              <a:buFont typeface="Arial"/>
              <a:buChar char="●"/>
            </a:pPr>
            <a:r>
              <a:rPr lang="en-US" sz="2666">
                <a:solidFill>
                  <a:srgbClr val="1C1D58"/>
                </a:solidFill>
              </a:rPr>
              <a:t>Power available to the system</a:t>
            </a:r>
          </a:p>
          <a:p>
            <a:pPr lvl="0" marR="0" rtl="0" algn="l">
              <a:lnSpc>
                <a:spcPct val="119791"/>
              </a:lnSpc>
              <a:spcBef>
                <a:spcPts val="1198"/>
              </a:spcBef>
              <a:spcAft>
                <a:spcPts val="0"/>
              </a:spcAft>
              <a:buNone/>
            </a:pPr>
            <a:r>
              <a:t/>
            </a:r>
            <a:endParaRPr sz="2666">
              <a:solidFill>
                <a:srgbClr val="1C1D58"/>
              </a:solidFill>
            </a:endParaRPr>
          </a:p>
        </p:txBody>
      </p:sp>
      <p:pic>
        <p:nvPicPr>
          <p:cNvPr id="106" name="Shape 106"/>
          <p:cNvPicPr preferRelativeResize="0"/>
          <p:nvPr/>
        </p:nvPicPr>
        <p:blipFill>
          <a:blip r:embed="rId4">
            <a:alphaModFix/>
          </a:blip>
          <a:stretch>
            <a:fillRect/>
          </a:stretch>
        </p:blipFill>
        <p:spPr>
          <a:xfrm>
            <a:off x="3160555" y="2744974"/>
            <a:ext cx="5832576" cy="45069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